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theme/theme2.xml" ContentType="application/vnd.openxmlformats-officedocument.them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heme/theme3.xml" ContentType="application/vnd.openxmlformats-officedocument.theme+xml"/>
  <Override PartName="/ppt/tags/tag7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35" r:id="rId2"/>
  </p:sldMasterIdLst>
  <p:notesMasterIdLst>
    <p:notesMasterId r:id="rId26"/>
  </p:notesMasterIdLst>
  <p:sldIdLst>
    <p:sldId id="1672" r:id="rId3"/>
    <p:sldId id="993" r:id="rId4"/>
    <p:sldId id="1425" r:id="rId5"/>
    <p:sldId id="1676" r:id="rId6"/>
    <p:sldId id="1429" r:id="rId7"/>
    <p:sldId id="1435" r:id="rId8"/>
    <p:sldId id="1694" r:id="rId9"/>
    <p:sldId id="1256" r:id="rId10"/>
    <p:sldId id="1692" r:id="rId11"/>
    <p:sldId id="1693" r:id="rId12"/>
    <p:sldId id="1678" r:id="rId13"/>
    <p:sldId id="1682" r:id="rId14"/>
    <p:sldId id="1690" r:id="rId15"/>
    <p:sldId id="1691" r:id="rId16"/>
    <p:sldId id="1684" r:id="rId17"/>
    <p:sldId id="1685" r:id="rId18"/>
    <p:sldId id="1686" r:id="rId19"/>
    <p:sldId id="1696" r:id="rId20"/>
    <p:sldId id="1689" r:id="rId21"/>
    <p:sldId id="1688" r:id="rId22"/>
    <p:sldId id="1698" r:id="rId23"/>
    <p:sldId id="1697" r:id="rId24"/>
    <p:sldId id="169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3"/>
    <a:srgbClr val="FFFFFF"/>
    <a:srgbClr val="2B2B2D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A578D4-9AA0-4461-A2B0-4E7012FCA729}" v="1796" dt="2019-10-15T12:33:34.7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64" autoAdjust="0"/>
    <p:restoredTop sz="95320" autoAdjust="0"/>
  </p:normalViewPr>
  <p:slideViewPr>
    <p:cSldViewPr snapToGrid="0">
      <p:cViewPr varScale="1">
        <p:scale>
          <a:sx n="88" d="100"/>
          <a:sy n="88" d="100"/>
        </p:scale>
        <p:origin x="79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FE4B3-02B3-4961-9267-E2C9DB135C5C}" type="datetimeFigureOut">
              <a:rPr lang="en-IN" smtClean="0"/>
              <a:t>13-12-2019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AA3FE-5CE7-44F5-B08C-BC233D2807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379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4921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pPr marL="0" marR="0" lvl="0" indent="0" algn="r" defTabSz="14921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309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 fact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DAA3FE-5CE7-44F5-B08C-BC233D2807FF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443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Pest Attack</a:t>
            </a:r>
          </a:p>
          <a:p>
            <a:pPr marL="228600" indent="-228600">
              <a:buAutoNum type="arabicPeriod"/>
            </a:pPr>
            <a:r>
              <a:rPr lang="en-US" dirty="0"/>
              <a:t>MSP Issues</a:t>
            </a:r>
          </a:p>
          <a:p>
            <a:pPr marL="228600" indent="-228600">
              <a:buAutoNum type="arabicPeriod"/>
            </a:pPr>
            <a:r>
              <a:rPr lang="en-US" dirty="0"/>
              <a:t>Climate Loss floods </a:t>
            </a:r>
            <a:r>
              <a:rPr lang="en-US" dirty="0" err="1"/>
              <a:t>vagerah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Finance Figures</a:t>
            </a:r>
            <a:r>
              <a:rPr lang="en-IN" dirty="0"/>
              <a:t>/ Efficiency Figures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AA3FE-5CE7-44F5-B08C-BC233D2807FF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57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5.xml"/><Relationship Id="rId1" Type="http://schemas.openxmlformats.org/officeDocument/2006/relationships/vmlDrawing" Target="../drawings/vmlDrawing7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5.bin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6.xml"/><Relationship Id="rId1" Type="http://schemas.openxmlformats.org/officeDocument/2006/relationships/vmlDrawing" Target="../drawings/vmlDrawing7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6.bin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7.xml"/><Relationship Id="rId1" Type="http://schemas.openxmlformats.org/officeDocument/2006/relationships/vmlDrawing" Target="../drawings/vmlDrawing7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7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3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4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5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6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8.bin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9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0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0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1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2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2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5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6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6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7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8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8.bin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9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9.bin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0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0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1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1.bin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2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2.bin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3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3.bin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4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4.bin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5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5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6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6.bin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7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7.bin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8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8.bin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9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9.bin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0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0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1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1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2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2.bin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3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3.bin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4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4.bin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5.bin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6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6.bin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7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7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8.xml"/><Relationship Id="rId1" Type="http://schemas.openxmlformats.org/officeDocument/2006/relationships/vmlDrawing" Target="../drawings/vmlDrawing6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8.bin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9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9.bin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0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0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1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1.bin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2.xml"/><Relationship Id="rId1" Type="http://schemas.openxmlformats.org/officeDocument/2006/relationships/vmlDrawing" Target="../drawings/vmlDrawing7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2.bin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3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3.bin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4.xml"/><Relationship Id="rId1" Type="http://schemas.openxmlformats.org/officeDocument/2006/relationships/vmlDrawing" Target="../drawings/vmlDrawing7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4.bin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laceholder to tabl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499716" y="1910103"/>
            <a:ext cx="631101" cy="518772"/>
          </a:xfrm>
        </p:spPr>
        <p:txBody>
          <a:bodyPr>
            <a:normAutofit/>
          </a:bodyPr>
          <a:lstStyle>
            <a:lvl1pPr marL="0" indent="0">
              <a:buNone/>
              <a:defRPr sz="482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5294137" y="1907800"/>
            <a:ext cx="631101" cy="518772"/>
          </a:xfrm>
        </p:spPr>
        <p:txBody>
          <a:bodyPr>
            <a:normAutofit/>
          </a:bodyPr>
          <a:lstStyle>
            <a:lvl1pPr marL="0" indent="0">
              <a:buNone/>
              <a:defRPr sz="482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6890925" y="1910103"/>
            <a:ext cx="631101" cy="518772"/>
          </a:xfrm>
        </p:spPr>
        <p:txBody>
          <a:bodyPr>
            <a:normAutofit/>
          </a:bodyPr>
          <a:lstStyle>
            <a:lvl1pPr marL="0" indent="0">
              <a:buNone/>
              <a:defRPr sz="482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8446508" y="1907800"/>
            <a:ext cx="631101" cy="518772"/>
          </a:xfrm>
        </p:spPr>
        <p:txBody>
          <a:bodyPr>
            <a:normAutofit/>
          </a:bodyPr>
          <a:lstStyle>
            <a:lvl1pPr marL="0" indent="0">
              <a:buNone/>
              <a:defRPr sz="482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9899557" y="1910103"/>
            <a:ext cx="631101" cy="518772"/>
          </a:xfrm>
        </p:spPr>
        <p:txBody>
          <a:bodyPr>
            <a:normAutofit/>
          </a:bodyPr>
          <a:lstStyle>
            <a:lvl1pPr marL="0" indent="0">
              <a:buNone/>
              <a:defRPr sz="482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69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msung - 3 Galaxy S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1915892" y="2125267"/>
            <a:ext cx="1872779" cy="2690814"/>
          </a:xfrm>
        </p:spPr>
        <p:txBody>
          <a:bodyPr>
            <a:normAutofit/>
          </a:bodyPr>
          <a:lstStyle>
            <a:lvl1pPr marL="0" indent="0">
              <a:buNone/>
              <a:defRPr sz="8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156682" y="2125266"/>
            <a:ext cx="1874646" cy="2690814"/>
          </a:xfrm>
        </p:spPr>
        <p:txBody>
          <a:bodyPr>
            <a:normAutofit/>
          </a:bodyPr>
          <a:lstStyle>
            <a:lvl1pPr marL="0" indent="0">
              <a:buNone/>
              <a:defRPr sz="8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8464637" y="2125266"/>
            <a:ext cx="1871051" cy="2690813"/>
          </a:xfrm>
        </p:spPr>
        <p:txBody>
          <a:bodyPr>
            <a:normAutofit/>
          </a:bodyPr>
          <a:lstStyle>
            <a:lvl1pPr marL="0" indent="0">
              <a:buNone/>
              <a:defRPr sz="112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60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spd="slow" advClick="0" advTm="3000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1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1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4469304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1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2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2849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1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2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6531816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801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7528481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99118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9111259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00405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55313698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9"/>
            <a:ext cx="2441448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1125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alaxy S6 - 3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Picture Placeholder 16"/>
          <p:cNvSpPr>
            <a:spLocks noGrp="1" noChangeAspect="1"/>
          </p:cNvSpPr>
          <p:nvPr userDrawn="1">
            <p:ph type="pic" sz="quarter" idx="13"/>
          </p:nvPr>
        </p:nvSpPr>
        <p:spPr>
          <a:xfrm>
            <a:off x="4327594" y="2364241"/>
            <a:ext cx="1310841" cy="2365942"/>
          </a:xfrm>
        </p:spPr>
        <p:txBody>
          <a:bodyPr>
            <a:normAutofit/>
          </a:bodyPr>
          <a:lstStyle>
            <a:lvl1pPr marL="0" indent="0">
              <a:buNone/>
              <a:defRPr sz="562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 noChangeAspect="1"/>
          </p:cNvSpPr>
          <p:nvPr userDrawn="1">
            <p:ph type="pic" sz="quarter" idx="14"/>
          </p:nvPr>
        </p:nvSpPr>
        <p:spPr>
          <a:xfrm>
            <a:off x="1097416" y="2364241"/>
            <a:ext cx="918175" cy="2365942"/>
          </a:xfrm>
        </p:spPr>
        <p:txBody>
          <a:bodyPr>
            <a:normAutofit/>
          </a:bodyPr>
          <a:lstStyle>
            <a:lvl1pPr marL="0" indent="0">
              <a:buNone/>
              <a:defRPr sz="562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 noChangeAspect="1"/>
          </p:cNvSpPr>
          <p:nvPr>
            <p:ph type="pic" sz="quarter" idx="10"/>
          </p:nvPr>
        </p:nvSpPr>
        <p:spPr>
          <a:xfrm>
            <a:off x="2121436" y="2104005"/>
            <a:ext cx="2124105" cy="3036094"/>
          </a:xfrm>
        </p:spPr>
        <p:txBody>
          <a:bodyPr>
            <a:normAutofit/>
          </a:bodyPr>
          <a:lstStyle>
            <a:lvl1pPr marL="0" indent="0">
              <a:buNone/>
              <a:defRPr sz="562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93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spd="slow" advClick="0" advTm="3000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9"/>
            <a:ext cx="2441448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5979633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2389176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743818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5924295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734533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5053712"/>
            <a:ext cx="24414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5053712"/>
            <a:ext cx="2441448" cy="609398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5053712"/>
            <a:ext cx="2441448" cy="609398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5053712"/>
            <a:ext cx="2441448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3534470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5053712"/>
            <a:ext cx="24414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5053712"/>
            <a:ext cx="2441448" cy="609398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5053712"/>
            <a:ext cx="2441448" cy="609398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5053712"/>
            <a:ext cx="2441448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1185153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5053712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5053712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7444876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5053712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5053712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327998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5053712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559488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-de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Picture Placeholder 16"/>
          <p:cNvSpPr>
            <a:spLocks noGrp="1" noChangeAspect="1"/>
          </p:cNvSpPr>
          <p:nvPr>
            <p:ph type="pic" sz="quarter" idx="13"/>
          </p:nvPr>
        </p:nvSpPr>
        <p:spPr>
          <a:xfrm>
            <a:off x="7036984" y="2578553"/>
            <a:ext cx="1006768" cy="1935617"/>
          </a:xfrm>
        </p:spPr>
        <p:txBody>
          <a:bodyPr>
            <a:normAutofit/>
          </a:bodyPr>
          <a:lstStyle>
            <a:lvl1pPr marL="0" indent="0">
              <a:buNone/>
              <a:defRPr sz="482"/>
            </a:lvl1pPr>
          </a:lstStyle>
          <a:p>
            <a:endParaRPr lang="en-US" dirty="0"/>
          </a:p>
        </p:txBody>
      </p:sp>
      <p:sp>
        <p:nvSpPr>
          <p:cNvPr id="39" name="Picture Placeholder 16"/>
          <p:cNvSpPr>
            <a:spLocks noGrp="1" noChangeAspect="1"/>
          </p:cNvSpPr>
          <p:nvPr>
            <p:ph type="pic" sz="quarter" idx="14"/>
          </p:nvPr>
        </p:nvSpPr>
        <p:spPr>
          <a:xfrm>
            <a:off x="4047873" y="2577945"/>
            <a:ext cx="920404" cy="1936225"/>
          </a:xfrm>
        </p:spPr>
        <p:txBody>
          <a:bodyPr>
            <a:normAutofit/>
          </a:bodyPr>
          <a:lstStyle>
            <a:lvl1pPr marL="0" indent="0">
              <a:buNone/>
              <a:defRPr sz="482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 noChangeAspect="1"/>
          </p:cNvSpPr>
          <p:nvPr>
            <p:ph type="pic" sz="quarter" idx="10"/>
          </p:nvPr>
        </p:nvSpPr>
        <p:spPr>
          <a:xfrm>
            <a:off x="5140484" y="2393726"/>
            <a:ext cx="1747046" cy="2530359"/>
          </a:xfrm>
        </p:spPr>
        <p:txBody>
          <a:bodyPr>
            <a:normAutofit/>
          </a:bodyPr>
          <a:lstStyle>
            <a:lvl1pPr marL="0" indent="0">
              <a:buNone/>
              <a:defRPr sz="482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25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5053712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5538276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3431671"/>
            <a:ext cx="24414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3431671"/>
            <a:ext cx="2441448" cy="609398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3431671"/>
            <a:ext cx="2441448" cy="609398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3431671"/>
            <a:ext cx="2441448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47287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3431671"/>
            <a:ext cx="2441448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3431671"/>
            <a:ext cx="2441448" cy="609398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3431671"/>
            <a:ext cx="2441448" cy="609398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3431671"/>
            <a:ext cx="2441448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2062584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3431671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3431671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4789005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3431671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3431671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2830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431671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6704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431671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1443082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7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1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3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7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1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3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7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1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3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702896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7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1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3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7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1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3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7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1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3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4059002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15354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3" y="4667304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3425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ne_vs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3998930" y="2265421"/>
            <a:ext cx="1405499" cy="1999400"/>
          </a:xfrm>
        </p:spPr>
        <p:txBody>
          <a:bodyPr>
            <a:normAutofit/>
          </a:bodyPr>
          <a:lstStyle>
            <a:lvl1pPr marL="0" indent="0">
              <a:buNone/>
              <a:defRPr sz="112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6818152" y="2287701"/>
            <a:ext cx="1405499" cy="1999400"/>
          </a:xfrm>
        </p:spPr>
        <p:txBody>
          <a:bodyPr>
            <a:normAutofit/>
          </a:bodyPr>
          <a:lstStyle>
            <a:lvl1pPr marL="0" indent="0">
              <a:buNone/>
              <a:defRPr sz="112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15354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3" y="4667304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957137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886576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1594356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886576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880293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70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70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5099550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70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70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4088071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45070" y="1639790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9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130007" y="1639790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6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914944" y="1639789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4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4214605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9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6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4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45070" y="1639790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130007" y="1639790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914944" y="1639789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5025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0736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5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04599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7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08461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9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412323" y="1639789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2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5936696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5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7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9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2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0736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04599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08461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412323" y="1639789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72903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2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10" indent="-113110">
              <a:defRPr sz="1050"/>
            </a:lvl3pPr>
            <a:lvl4pPr marL="301229" indent="-155972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10" indent="-113110">
              <a:defRPr sz="1050"/>
            </a:lvl3pPr>
            <a:lvl4pPr marL="301229" indent="-155972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2" y="4980567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2" y="4980567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550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_3_iPhones_v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1203462" y="2676356"/>
            <a:ext cx="1381750" cy="1978138"/>
          </a:xfrm>
        </p:spPr>
        <p:txBody>
          <a:bodyPr>
            <a:normAutofit/>
          </a:bodyPr>
          <a:lstStyle>
            <a:lvl1pPr marL="0" indent="0">
              <a:buNone/>
              <a:defRPr sz="8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4834347" y="2676356"/>
            <a:ext cx="1381750" cy="1978138"/>
          </a:xfrm>
        </p:spPr>
        <p:txBody>
          <a:bodyPr>
            <a:normAutofit/>
          </a:bodyPr>
          <a:lstStyle>
            <a:lvl1pPr marL="0" indent="0">
              <a:buNone/>
              <a:defRPr sz="8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8520947" y="2676356"/>
            <a:ext cx="1381750" cy="1978138"/>
          </a:xfrm>
        </p:spPr>
        <p:txBody>
          <a:bodyPr>
            <a:normAutofit/>
          </a:bodyPr>
          <a:lstStyle>
            <a:lvl1pPr marL="0" indent="0">
              <a:buNone/>
              <a:defRPr sz="8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1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spd="slow" advClick="0" advTm="3000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469919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2"/>
            <a:ext cx="10363200" cy="4627563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0326953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57179" indent="-185733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513278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2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42892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2882811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7482371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539228"/>
            <a:ext cx="5082117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2"/>
            <a:ext cx="5082117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9228"/>
            <a:ext cx="5084232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2"/>
            <a:ext cx="5084232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1400269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8765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9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5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9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5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3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9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3026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0005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820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hone Vs Galax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3998930" y="2287701"/>
            <a:ext cx="1405499" cy="1999400"/>
          </a:xfrm>
        </p:spPr>
        <p:txBody>
          <a:bodyPr>
            <a:normAutofit/>
          </a:bodyPr>
          <a:lstStyle>
            <a:lvl1pPr marL="0" indent="0">
              <a:buNone/>
              <a:defRPr sz="112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6807009" y="2168638"/>
            <a:ext cx="1594927" cy="2269842"/>
          </a:xfrm>
        </p:spPr>
        <p:txBody>
          <a:bodyPr>
            <a:normAutofit/>
          </a:bodyPr>
          <a:lstStyle>
            <a:lvl1pPr marL="0" indent="0">
              <a:buNone/>
              <a:defRPr sz="112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6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77720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1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1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89760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1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1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0077710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1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2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877198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1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2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452495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901099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26921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08211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3030874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0141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icture Placeholder 4"/>
          <p:cNvSpPr>
            <a:spLocks noGrp="1" noChangeAspect="1"/>
          </p:cNvSpPr>
          <p:nvPr>
            <p:ph type="pic" sz="quarter" idx="10"/>
          </p:nvPr>
        </p:nvSpPr>
        <p:spPr>
          <a:xfrm>
            <a:off x="7509178" y="2104005"/>
            <a:ext cx="2670195" cy="2895770"/>
          </a:xfrm>
        </p:spPr>
        <p:txBody>
          <a:bodyPr>
            <a:normAutofit/>
          </a:bodyPr>
          <a:lstStyle>
            <a:lvl1pPr>
              <a:defRPr sz="1447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59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3879078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9"/>
            <a:ext cx="2441448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957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9"/>
            <a:ext cx="2441448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0449234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6630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7659488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6633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4757250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822880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822880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822880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822880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1832326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822880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822880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822880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822880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4066051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5053712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5053712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1519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msung Galaxy S6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icture Placeholder 4"/>
          <p:cNvSpPr>
            <a:spLocks noGrp="1" noChangeAspect="1"/>
          </p:cNvSpPr>
          <p:nvPr>
            <p:ph type="pic" sz="quarter" idx="10"/>
          </p:nvPr>
        </p:nvSpPr>
        <p:spPr>
          <a:xfrm>
            <a:off x="7698612" y="2072539"/>
            <a:ext cx="2319081" cy="3305685"/>
          </a:xfrm>
        </p:spPr>
        <p:txBody>
          <a:bodyPr>
            <a:normAutofit/>
          </a:bodyPr>
          <a:lstStyle>
            <a:lvl1pPr>
              <a:defRPr sz="1447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6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5053712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5053712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5306506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5053712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0028148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5053712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24688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3200839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3200839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3200839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3200839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809326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3200839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3200839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3200839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3200839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7799866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3431671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3431671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2833584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3431671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3431671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310215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431671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237260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431671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8329419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7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1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3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7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1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3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7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1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3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676146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0"/>
            <a:ext cx="12192000" cy="3230217"/>
          </a:xfrm>
        </p:spPr>
        <p:txBody>
          <a:bodyPr rtlCol="0">
            <a:normAutofit/>
          </a:bodyPr>
          <a:lstStyle>
            <a:lvl1pPr marL="0" indent="0">
              <a:buNone/>
              <a:defRPr sz="804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5674534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7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1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3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7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1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3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7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1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3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890559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15354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3" y="4667304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50853914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15354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3" y="4667304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5437738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886576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35432605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886576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5916401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70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70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93266622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70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70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0421927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45070" y="1639790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9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130007" y="1639790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6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914944" y="1639789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4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705669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9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6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4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45070" y="1639790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130007" y="1639790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914944" y="1639789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57512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0736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5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04599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7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08461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9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412323" y="1639789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2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03936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0"/>
            <a:ext cx="12192000" cy="3230217"/>
          </a:xfrm>
        </p:spPr>
        <p:txBody>
          <a:bodyPr rtlCol="0">
            <a:normAutofit/>
          </a:bodyPr>
          <a:lstStyle>
            <a:lvl1pPr marL="0" indent="0">
              <a:buNone/>
              <a:defRPr sz="804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997398" y="1619250"/>
            <a:ext cx="752671" cy="1708970"/>
          </a:xfrm>
        </p:spPr>
        <p:txBody>
          <a:bodyPr rtlCol="0">
            <a:normAutofit/>
          </a:bodyPr>
          <a:lstStyle>
            <a:lvl1pPr marL="0" indent="0">
              <a:buNone/>
              <a:defRPr sz="804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573307" y="1619250"/>
            <a:ext cx="803171" cy="1702620"/>
          </a:xfrm>
        </p:spPr>
        <p:txBody>
          <a:bodyPr rtlCol="0">
            <a:normAutofit/>
          </a:bodyPr>
          <a:lstStyle>
            <a:lvl1pPr marL="0" indent="0">
              <a:buNone/>
              <a:defRPr sz="804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903613" y="1435553"/>
            <a:ext cx="1558227" cy="2225619"/>
          </a:xfrm>
        </p:spPr>
        <p:txBody>
          <a:bodyPr rtlCol="0">
            <a:normAutofit/>
          </a:bodyPr>
          <a:lstStyle>
            <a:lvl1pPr marL="0" indent="0">
              <a:buNone/>
              <a:defRPr sz="804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8523173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5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7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9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2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0736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04599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08461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412323" y="1639789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03395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2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10" indent="-113110">
              <a:defRPr sz="1050"/>
            </a:lvl3pPr>
            <a:lvl4pPr marL="301229" indent="-155972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10" indent="-113110">
              <a:defRPr sz="1050"/>
            </a:lvl3pPr>
            <a:lvl4pPr marL="301229" indent="-155972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2" y="4980567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2" y="4980567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7644876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4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2116468" y="2502864"/>
            <a:ext cx="1418177" cy="2054679"/>
          </a:xfrm>
        </p:spPr>
        <p:txBody>
          <a:bodyPr>
            <a:normAutofit/>
          </a:bodyPr>
          <a:lstStyle>
            <a:lvl1pPr marL="0" indent="0">
              <a:buNone/>
              <a:defRPr sz="8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401832" y="2502864"/>
            <a:ext cx="1418177" cy="2054679"/>
          </a:xfrm>
        </p:spPr>
        <p:txBody>
          <a:bodyPr>
            <a:normAutofit/>
          </a:bodyPr>
          <a:lstStyle>
            <a:lvl1pPr marL="0" indent="0">
              <a:buNone/>
              <a:defRPr sz="8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8732070" y="2502864"/>
            <a:ext cx="1418177" cy="2054679"/>
          </a:xfrm>
        </p:spPr>
        <p:txBody>
          <a:bodyPr>
            <a:normAutofit/>
          </a:bodyPr>
          <a:lstStyle>
            <a:lvl1pPr marL="0" indent="0">
              <a:buNone/>
              <a:defRPr sz="112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1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spd="slow" advClick="0" advTm="3000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6711773" y="1876518"/>
            <a:ext cx="4339461" cy="2491082"/>
          </a:xfrm>
        </p:spPr>
        <p:txBody>
          <a:bodyPr>
            <a:normAutofit/>
          </a:bodyPr>
          <a:lstStyle>
            <a:lvl1pPr marL="0" indent="0">
              <a:buNone/>
              <a:defRPr sz="80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9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msung - 3 Galaxy S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1915892" y="2125267"/>
            <a:ext cx="1872779" cy="2690814"/>
          </a:xfrm>
        </p:spPr>
        <p:txBody>
          <a:bodyPr>
            <a:normAutofit/>
          </a:bodyPr>
          <a:lstStyle>
            <a:lvl1pPr marL="0" indent="0">
              <a:buNone/>
              <a:defRPr sz="8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156682" y="2125266"/>
            <a:ext cx="1874646" cy="2690814"/>
          </a:xfrm>
        </p:spPr>
        <p:txBody>
          <a:bodyPr>
            <a:normAutofit/>
          </a:bodyPr>
          <a:lstStyle>
            <a:lvl1pPr marL="0" indent="0">
              <a:buNone/>
              <a:defRPr sz="8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8464637" y="2125266"/>
            <a:ext cx="1871051" cy="2690813"/>
          </a:xfrm>
        </p:spPr>
        <p:txBody>
          <a:bodyPr>
            <a:normAutofit/>
          </a:bodyPr>
          <a:lstStyle>
            <a:lvl1pPr marL="0" indent="0">
              <a:buNone/>
              <a:defRPr sz="112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64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273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2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315061" y="2688261"/>
            <a:ext cx="5551552" cy="24850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64" baseline="0"/>
            </a:lvl1pPr>
          </a:lstStyle>
          <a:p>
            <a:r>
              <a:rPr lang="en-US" dirty="0"/>
              <a:t>Drag your picture here and Send to back</a:t>
            </a:r>
          </a:p>
        </p:txBody>
      </p:sp>
    </p:spTree>
    <p:extLst>
      <p:ext uri="{BB962C8B-B14F-4D97-AF65-F5344CB8AC3E}">
        <p14:creationId xmlns:p14="http://schemas.microsoft.com/office/powerpoint/2010/main" val="2985808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ehind the Sc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Picture Placeholder 17"/>
          <p:cNvSpPr>
            <a:spLocks noGrp="1" noChangeAspect="1"/>
          </p:cNvSpPr>
          <p:nvPr>
            <p:ph type="pic" sz="quarter" idx="14"/>
          </p:nvPr>
        </p:nvSpPr>
        <p:spPr>
          <a:xfrm>
            <a:off x="3713561" y="2947648"/>
            <a:ext cx="4702295" cy="2333625"/>
          </a:xfrm>
        </p:spPr>
        <p:txBody>
          <a:bodyPr>
            <a:normAutofit/>
          </a:bodyPr>
          <a:lstStyle>
            <a:lvl1pPr marL="0" indent="0">
              <a:buNone/>
              <a:defRPr sz="1126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68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ta Dri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icture Placeholder 5"/>
          <p:cNvSpPr>
            <a:spLocks noGrp="1" noChangeAspect="1"/>
          </p:cNvSpPr>
          <p:nvPr>
            <p:ph type="pic" sz="quarter" idx="12"/>
          </p:nvPr>
        </p:nvSpPr>
        <p:spPr>
          <a:xfrm>
            <a:off x="0" y="-26230"/>
            <a:ext cx="12192000" cy="4052131"/>
          </a:xfrm>
        </p:spPr>
        <p:txBody>
          <a:bodyPr>
            <a:normAutofit/>
          </a:bodyPr>
          <a:lstStyle>
            <a:lvl1pPr>
              <a:defRPr sz="1286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3256360" y="3250407"/>
            <a:ext cx="1617961" cy="2332774"/>
          </a:xfrm>
        </p:spPr>
        <p:txBody>
          <a:bodyPr>
            <a:normAutofit/>
          </a:bodyPr>
          <a:lstStyle>
            <a:lvl1pPr>
              <a:defRPr sz="1286"/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 noChangeAspect="1"/>
          </p:cNvSpPr>
          <p:nvPr>
            <p:ph type="pic" sz="quarter" idx="11"/>
          </p:nvPr>
        </p:nvSpPr>
        <p:spPr>
          <a:xfrm>
            <a:off x="1017773" y="2289402"/>
            <a:ext cx="3032081" cy="3293779"/>
          </a:xfrm>
        </p:spPr>
        <p:txBody>
          <a:bodyPr>
            <a:normAutofit/>
          </a:bodyPr>
          <a:lstStyle>
            <a:lvl1pPr>
              <a:defRPr sz="1286"/>
            </a:lvl1pPr>
          </a:lstStyle>
          <a:p>
            <a:endParaRPr lang="en-US"/>
          </a:p>
        </p:txBody>
      </p:sp>
      <p:sp>
        <p:nvSpPr>
          <p:cNvPr id="8" name="Picture Placeholder 5"/>
          <p:cNvSpPr>
            <a:spLocks noGrp="1" noChangeAspect="1"/>
          </p:cNvSpPr>
          <p:nvPr>
            <p:ph type="pic" sz="quarter" idx="13"/>
          </p:nvPr>
        </p:nvSpPr>
        <p:spPr>
          <a:xfrm>
            <a:off x="4938329" y="4946196"/>
            <a:ext cx="633061" cy="636985"/>
          </a:xfrm>
        </p:spPr>
        <p:txBody>
          <a:bodyPr>
            <a:normAutofit/>
          </a:bodyPr>
          <a:lstStyle>
            <a:lvl1pPr>
              <a:defRPr sz="1286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8016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ortfolio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1568481" y="2636327"/>
            <a:ext cx="1658787" cy="1749368"/>
          </a:xfrm>
        </p:spPr>
        <p:txBody>
          <a:bodyPr>
            <a:normAutofit/>
          </a:bodyPr>
          <a:lstStyle>
            <a:lvl1pPr>
              <a:defRPr sz="1286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5222027" y="2594911"/>
            <a:ext cx="1658787" cy="1749368"/>
          </a:xfrm>
        </p:spPr>
        <p:txBody>
          <a:bodyPr>
            <a:normAutofit/>
          </a:bodyPr>
          <a:lstStyle>
            <a:lvl1pPr>
              <a:defRPr sz="1286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875573" y="2581105"/>
            <a:ext cx="1658787" cy="1749368"/>
          </a:xfrm>
        </p:spPr>
        <p:txBody>
          <a:bodyPr>
            <a:normAutofit/>
          </a:bodyPr>
          <a:lstStyle>
            <a:lvl1pPr>
              <a:defRPr sz="1286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6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le 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icture Placeholder 5"/>
          <p:cNvSpPr>
            <a:spLocks noGrp="1" noChangeAspect="1"/>
          </p:cNvSpPr>
          <p:nvPr>
            <p:ph type="pic" sz="quarter" idx="13"/>
          </p:nvPr>
        </p:nvSpPr>
        <p:spPr>
          <a:xfrm>
            <a:off x="5284965" y="2915330"/>
            <a:ext cx="1501183" cy="1512945"/>
          </a:xfrm>
        </p:spPr>
        <p:txBody>
          <a:bodyPr>
            <a:normAutofit/>
          </a:bodyPr>
          <a:lstStyle>
            <a:lvl1pPr>
              <a:defRPr sz="723"/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 noChangeAspect="1"/>
          </p:cNvSpPr>
          <p:nvPr>
            <p:ph type="pic" sz="quarter" idx="14"/>
          </p:nvPr>
        </p:nvSpPr>
        <p:spPr>
          <a:xfrm>
            <a:off x="6473148" y="2915330"/>
            <a:ext cx="1501183" cy="1512945"/>
          </a:xfrm>
        </p:spPr>
        <p:txBody>
          <a:bodyPr>
            <a:normAutofit/>
          </a:bodyPr>
          <a:lstStyle>
            <a:lvl1pPr>
              <a:defRPr sz="723"/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15"/>
          </p:nvPr>
        </p:nvSpPr>
        <p:spPr>
          <a:xfrm>
            <a:off x="7597866" y="2915330"/>
            <a:ext cx="1501183" cy="1512945"/>
          </a:xfrm>
        </p:spPr>
        <p:txBody>
          <a:bodyPr>
            <a:normAutofit/>
          </a:bodyPr>
          <a:lstStyle>
            <a:lvl1pPr>
              <a:defRPr sz="723"/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 noChangeAspect="1"/>
          </p:cNvSpPr>
          <p:nvPr>
            <p:ph type="pic" sz="quarter" idx="16"/>
          </p:nvPr>
        </p:nvSpPr>
        <p:spPr>
          <a:xfrm>
            <a:off x="2965963" y="2915330"/>
            <a:ext cx="1501183" cy="1512945"/>
          </a:xfrm>
        </p:spPr>
        <p:txBody>
          <a:bodyPr>
            <a:normAutofit/>
          </a:bodyPr>
          <a:lstStyle>
            <a:lvl1pPr>
              <a:defRPr sz="723"/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 noChangeAspect="1"/>
          </p:cNvSpPr>
          <p:nvPr>
            <p:ph type="pic" sz="quarter" idx="17"/>
          </p:nvPr>
        </p:nvSpPr>
        <p:spPr>
          <a:xfrm>
            <a:off x="4090681" y="2915330"/>
            <a:ext cx="1501183" cy="1512945"/>
          </a:xfrm>
        </p:spPr>
        <p:txBody>
          <a:bodyPr>
            <a:normAutofit/>
          </a:bodyPr>
          <a:lstStyle>
            <a:lvl1pPr>
              <a:defRPr sz="723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2728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le 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Picture Placeholder 5"/>
          <p:cNvSpPr>
            <a:spLocks noGrp="1" noChangeAspect="1"/>
          </p:cNvSpPr>
          <p:nvPr>
            <p:ph type="pic" sz="quarter" idx="16"/>
          </p:nvPr>
        </p:nvSpPr>
        <p:spPr>
          <a:xfrm>
            <a:off x="1713175" y="2593862"/>
            <a:ext cx="3654543" cy="1837815"/>
          </a:xfrm>
        </p:spPr>
        <p:txBody>
          <a:bodyPr>
            <a:normAutofit/>
          </a:bodyPr>
          <a:lstStyle>
            <a:lvl1pPr>
              <a:defRPr sz="723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638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1640470" y="2028826"/>
            <a:ext cx="2007130" cy="250586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386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hree Lapt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3941250" y="2435328"/>
            <a:ext cx="1370898" cy="171154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6848772" y="2435328"/>
            <a:ext cx="1370898" cy="171154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733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 Lapt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5079339" y="2633664"/>
            <a:ext cx="2007132" cy="26082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416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cbook_Air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>
          <a:xfrm>
            <a:off x="4133220" y="2217407"/>
            <a:ext cx="3956707" cy="2439069"/>
          </a:xfrm>
        </p:spPr>
        <p:txBody>
          <a:bodyPr>
            <a:normAutofit/>
          </a:bodyPr>
          <a:lstStyle>
            <a:lvl1pPr>
              <a:defRPr sz="1447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22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2028315"/>
            <a:ext cx="12192000" cy="2559844"/>
          </a:xfrm>
        </p:spPr>
        <p:txBody>
          <a:bodyPr>
            <a:normAutofit/>
          </a:bodyPr>
          <a:lstStyle>
            <a:lvl1pPr marL="0" indent="0">
              <a:buNone/>
              <a:defRPr sz="168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4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spd="slow" advClick="0" advTm="300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_macbook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4"/>
          <p:cNvSpPr>
            <a:spLocks noGrp="1" noChangeAspect="1"/>
          </p:cNvSpPr>
          <p:nvPr>
            <p:ph type="pic" sz="quarter" idx="10"/>
          </p:nvPr>
        </p:nvSpPr>
        <p:spPr>
          <a:xfrm>
            <a:off x="3946985" y="2196447"/>
            <a:ext cx="4254375" cy="2649409"/>
          </a:xfrm>
        </p:spPr>
        <p:txBody>
          <a:bodyPr>
            <a:normAutofit/>
          </a:bodyPr>
          <a:lstStyle>
            <a:lvl1pPr>
              <a:defRPr sz="1447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23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ad_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icture Placeholder 4"/>
          <p:cNvSpPr>
            <a:spLocks noGrp="1" noChangeAspect="1"/>
          </p:cNvSpPr>
          <p:nvPr>
            <p:ph type="pic" sz="quarter" idx="10"/>
          </p:nvPr>
        </p:nvSpPr>
        <p:spPr>
          <a:xfrm>
            <a:off x="4203277" y="2174168"/>
            <a:ext cx="3791520" cy="2816983"/>
          </a:xfrm>
        </p:spPr>
        <p:txBody>
          <a:bodyPr>
            <a:normAutofit/>
          </a:bodyPr>
          <a:lstStyle>
            <a:lvl1pPr>
              <a:defRPr sz="1447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44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687360" y="2163534"/>
            <a:ext cx="4422647" cy="2769218"/>
          </a:xfrm>
        </p:spPr>
        <p:txBody>
          <a:bodyPr>
            <a:normAutofit/>
          </a:bodyPr>
          <a:lstStyle>
            <a:lvl1pPr marL="0" indent="0">
              <a:buNone/>
              <a:defRPr sz="80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36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6711773" y="1876518"/>
            <a:ext cx="4339461" cy="2491082"/>
          </a:xfrm>
        </p:spPr>
        <p:txBody>
          <a:bodyPr>
            <a:normAutofit/>
          </a:bodyPr>
          <a:lstStyle>
            <a:lvl1pPr marL="0" indent="0">
              <a:buNone/>
              <a:defRPr sz="80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82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c_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Picture Placeholder 4"/>
          <p:cNvSpPr>
            <a:spLocks noGrp="1" noChangeAspect="1"/>
          </p:cNvSpPr>
          <p:nvPr>
            <p:ph type="pic" sz="quarter" idx="10"/>
          </p:nvPr>
        </p:nvSpPr>
        <p:spPr>
          <a:xfrm>
            <a:off x="1805606" y="1589781"/>
            <a:ext cx="2938029" cy="1669390"/>
          </a:xfrm>
        </p:spPr>
        <p:txBody>
          <a:bodyPr>
            <a:normAutofit/>
          </a:bodyPr>
          <a:lstStyle>
            <a:lvl1pPr>
              <a:defRPr sz="1447"/>
            </a:lvl1pPr>
          </a:lstStyle>
          <a:p>
            <a:endParaRPr lang="en-US" dirty="0"/>
          </a:p>
        </p:txBody>
      </p:sp>
      <p:sp>
        <p:nvSpPr>
          <p:cNvPr id="33" name="Picture Placeholder 4"/>
          <p:cNvSpPr>
            <a:spLocks noGrp="1" noChangeAspect="1"/>
          </p:cNvSpPr>
          <p:nvPr>
            <p:ph type="pic" sz="quarter" idx="11"/>
          </p:nvPr>
        </p:nvSpPr>
        <p:spPr>
          <a:xfrm>
            <a:off x="7366849" y="1593087"/>
            <a:ext cx="2938029" cy="1669390"/>
          </a:xfrm>
        </p:spPr>
        <p:txBody>
          <a:bodyPr>
            <a:normAutofit/>
          </a:bodyPr>
          <a:lstStyle>
            <a:lvl1pPr>
              <a:defRPr sz="1447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5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4429902" y="1720094"/>
            <a:ext cx="3340600" cy="1892736"/>
          </a:xfrm>
        </p:spPr>
        <p:txBody>
          <a:bodyPr anchor="t">
            <a:normAutofit/>
          </a:bodyPr>
          <a:lstStyle>
            <a:lvl1pPr marL="0" indent="0" algn="ctr">
              <a:buNone/>
              <a:defRPr sz="884">
                <a:latin typeface="Calibri Light"/>
                <a:cs typeface="Calibri Light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2896050" y="3595991"/>
            <a:ext cx="458889" cy="818462"/>
          </a:xfrm>
        </p:spPr>
        <p:txBody>
          <a:bodyPr anchor="t">
            <a:normAutofit/>
          </a:bodyPr>
          <a:lstStyle>
            <a:lvl1pPr marL="0" indent="0" algn="ctr">
              <a:lnSpc>
                <a:spcPct val="50000"/>
              </a:lnSpc>
              <a:buNone/>
              <a:defRPr sz="422">
                <a:latin typeface="Calibri Light"/>
                <a:cs typeface="Calibri Light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7292636" y="3021894"/>
            <a:ext cx="2132571" cy="1356224"/>
          </a:xfrm>
        </p:spPr>
        <p:txBody>
          <a:bodyPr anchor="t">
            <a:normAutofit/>
          </a:bodyPr>
          <a:lstStyle>
            <a:lvl1pPr marL="0" indent="0" algn="ctr">
              <a:buNone/>
              <a:defRPr sz="804">
                <a:latin typeface="Calibri Light"/>
                <a:cs typeface="Calibri Light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3533632" y="2944891"/>
            <a:ext cx="1127325" cy="1451270"/>
          </a:xfrm>
        </p:spPr>
        <p:txBody>
          <a:bodyPr anchor="t">
            <a:normAutofit/>
          </a:bodyPr>
          <a:lstStyle>
            <a:lvl1pPr marL="0" indent="0" algn="ctr">
              <a:buNone/>
              <a:defRPr sz="804">
                <a:latin typeface="Calibri Light"/>
                <a:cs typeface="Calibri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265576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icture Placeholder 13"/>
          <p:cNvSpPr>
            <a:spLocks noGrp="1" noChangeAspect="1"/>
          </p:cNvSpPr>
          <p:nvPr>
            <p:ph type="pic" sz="quarter" idx="10"/>
          </p:nvPr>
        </p:nvSpPr>
        <p:spPr>
          <a:xfrm>
            <a:off x="1397692" y="1369493"/>
            <a:ext cx="2317411" cy="470114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728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1"/>
          </p:nvPr>
        </p:nvSpPr>
        <p:spPr>
          <a:xfrm>
            <a:off x="3785656" y="1369494"/>
            <a:ext cx="4691265" cy="23152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728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8547474" y="1379758"/>
            <a:ext cx="2317410" cy="231529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728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3785658" y="3755342"/>
            <a:ext cx="2317410" cy="231529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728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6159510" y="3755342"/>
            <a:ext cx="2317410" cy="231529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728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17"/>
          </p:nvPr>
        </p:nvSpPr>
        <p:spPr>
          <a:xfrm>
            <a:off x="8547474" y="3755342"/>
            <a:ext cx="2317410" cy="231529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728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1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icture Placeholder 13"/>
          <p:cNvSpPr>
            <a:spLocks noGrp="1" noChangeAspect="1"/>
          </p:cNvSpPr>
          <p:nvPr>
            <p:ph type="pic" sz="quarter" idx="11"/>
          </p:nvPr>
        </p:nvSpPr>
        <p:spPr>
          <a:xfrm>
            <a:off x="3785656" y="1369493"/>
            <a:ext cx="4691264" cy="470114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728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8547473" y="1379757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728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7"/>
          </p:nvPr>
        </p:nvSpPr>
        <p:spPr>
          <a:xfrm>
            <a:off x="8547473" y="3755340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728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398783" y="1379757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728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1398783" y="3755340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728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4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1512926" y="1610169"/>
            <a:ext cx="2284638" cy="20373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26"/>
            </a:lvl1pPr>
          </a:lstStyle>
          <a:p>
            <a:endParaRPr lang="en-US" dirty="0"/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3797565" y="1610169"/>
            <a:ext cx="2284638" cy="20373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26"/>
            </a:lvl1pPr>
          </a:lstStyle>
          <a:p>
            <a:endParaRPr lang="en-US" dirty="0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082204" y="1610169"/>
            <a:ext cx="2284638" cy="20373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26"/>
            </a:lvl1pPr>
          </a:lstStyle>
          <a:p>
            <a:endParaRPr lang="en-US" dirty="0"/>
          </a:p>
        </p:txBody>
      </p:sp>
      <p:sp>
        <p:nvSpPr>
          <p:cNvPr id="16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8366843" y="1610169"/>
            <a:ext cx="2284638" cy="20373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26"/>
            </a:lvl1pPr>
          </a:lstStyle>
          <a:p>
            <a:endParaRPr lang="en-US" dirty="0"/>
          </a:p>
        </p:txBody>
      </p:sp>
      <p:sp>
        <p:nvSpPr>
          <p:cNvPr id="17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512926" y="3647471"/>
            <a:ext cx="2284638" cy="20373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26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3797565" y="3647471"/>
            <a:ext cx="2284638" cy="20373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26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6082204" y="3647471"/>
            <a:ext cx="2284638" cy="20373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26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8366843" y="3647471"/>
            <a:ext cx="2284638" cy="20373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26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2424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Picture Placeholder 13"/>
          <p:cNvSpPr>
            <a:spLocks noGrp="1" noChangeAspect="1"/>
          </p:cNvSpPr>
          <p:nvPr>
            <p:ph type="pic" sz="quarter" idx="11"/>
          </p:nvPr>
        </p:nvSpPr>
        <p:spPr>
          <a:xfrm>
            <a:off x="3785657" y="1358041"/>
            <a:ext cx="2317411" cy="2315292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88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6114004" y="1357162"/>
            <a:ext cx="4695167" cy="469087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88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464550" y="3688188"/>
            <a:ext cx="2317411" cy="2315294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1688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7548354"/>
      </p:ext>
    </p:extLst>
  </p:cSld>
  <p:clrMapOvr>
    <a:masterClrMapping/>
  </p:clrMapOvr>
  <p:transition spd="med" advClick="0" advTm="2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Web Data Traff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5036096" y="2503715"/>
            <a:ext cx="6297037" cy="2840491"/>
          </a:xfrm>
        </p:spPr>
        <p:txBody>
          <a:bodyPr>
            <a:normAutofit/>
          </a:bodyPr>
          <a:lstStyle>
            <a:lvl1pPr>
              <a:defRPr sz="1447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87369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Picture Placeholder 24"/>
          <p:cNvSpPr>
            <a:spLocks noGrp="1" noChangeAspect="1"/>
          </p:cNvSpPr>
          <p:nvPr>
            <p:ph type="pic" sz="quarter" idx="13"/>
          </p:nvPr>
        </p:nvSpPr>
        <p:spPr>
          <a:xfrm>
            <a:off x="676605" y="1734963"/>
            <a:ext cx="1800000" cy="1800000"/>
          </a:xfrm>
        </p:spPr>
        <p:txBody>
          <a:bodyPr rtlCol="0">
            <a:normAutofit/>
          </a:bodyPr>
          <a:lstStyle>
            <a:lvl1pPr marL="0" indent="0">
              <a:buNone/>
              <a:defRPr sz="964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6" name="Picture Placeholder 24"/>
          <p:cNvSpPr>
            <a:spLocks noGrp="1" noChangeAspect="1"/>
          </p:cNvSpPr>
          <p:nvPr>
            <p:ph type="pic" sz="quarter" idx="14"/>
          </p:nvPr>
        </p:nvSpPr>
        <p:spPr>
          <a:xfrm>
            <a:off x="2481915" y="3544713"/>
            <a:ext cx="1800000" cy="1800000"/>
          </a:xfrm>
        </p:spPr>
        <p:txBody>
          <a:bodyPr rtlCol="0">
            <a:normAutofit/>
          </a:bodyPr>
          <a:lstStyle>
            <a:lvl1pPr marL="0" indent="0">
              <a:buNone/>
              <a:defRPr sz="964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37" name="Picture Placeholder 24"/>
          <p:cNvSpPr>
            <a:spLocks noGrp="1" noChangeAspect="1"/>
          </p:cNvSpPr>
          <p:nvPr>
            <p:ph type="pic" sz="quarter" idx="15"/>
          </p:nvPr>
        </p:nvSpPr>
        <p:spPr>
          <a:xfrm>
            <a:off x="4296542" y="1734963"/>
            <a:ext cx="1800000" cy="1800000"/>
          </a:xfrm>
        </p:spPr>
        <p:txBody>
          <a:bodyPr rtlCol="0">
            <a:normAutofit/>
          </a:bodyPr>
          <a:lstStyle>
            <a:lvl1pPr marL="0" indent="0">
              <a:buNone/>
              <a:defRPr sz="964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38" name="Picture Placeholder 24"/>
          <p:cNvSpPr>
            <a:spLocks noGrp="1" noChangeAspect="1"/>
          </p:cNvSpPr>
          <p:nvPr>
            <p:ph type="pic" sz="quarter" idx="16"/>
          </p:nvPr>
        </p:nvSpPr>
        <p:spPr>
          <a:xfrm>
            <a:off x="6101851" y="3544713"/>
            <a:ext cx="1800000" cy="1800000"/>
          </a:xfrm>
        </p:spPr>
        <p:txBody>
          <a:bodyPr rtlCol="0">
            <a:normAutofit/>
          </a:bodyPr>
          <a:lstStyle>
            <a:lvl1pPr marL="0" indent="0">
              <a:buNone/>
              <a:defRPr sz="964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41" name="Picture Placeholder 24"/>
          <p:cNvSpPr>
            <a:spLocks noGrp="1" noChangeAspect="1"/>
          </p:cNvSpPr>
          <p:nvPr>
            <p:ph type="pic" sz="quarter" idx="17"/>
          </p:nvPr>
        </p:nvSpPr>
        <p:spPr>
          <a:xfrm>
            <a:off x="7909352" y="1734963"/>
            <a:ext cx="1800000" cy="1800000"/>
          </a:xfrm>
        </p:spPr>
        <p:txBody>
          <a:bodyPr rtlCol="0">
            <a:normAutofit/>
          </a:bodyPr>
          <a:lstStyle>
            <a:lvl1pPr marL="0" indent="0">
              <a:buNone/>
              <a:defRPr sz="964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42" name="Picture Placeholder 24"/>
          <p:cNvSpPr>
            <a:spLocks noGrp="1" noChangeAspect="1"/>
          </p:cNvSpPr>
          <p:nvPr>
            <p:ph type="pic" sz="quarter" idx="18"/>
          </p:nvPr>
        </p:nvSpPr>
        <p:spPr>
          <a:xfrm>
            <a:off x="9721013" y="3544713"/>
            <a:ext cx="1800000" cy="1800000"/>
          </a:xfrm>
        </p:spPr>
        <p:txBody>
          <a:bodyPr rtlCol="0">
            <a:normAutofit/>
          </a:bodyPr>
          <a:lstStyle>
            <a:lvl1pPr marL="0" indent="0">
              <a:buNone/>
              <a:defRPr sz="964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963732970"/>
      </p:ext>
    </p:extLst>
  </p:cSld>
  <p:clrMapOvr>
    <a:masterClrMapping/>
  </p:clrMapOvr>
  <p:transition spd="med" advClick="0" advTm="2000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4602693" y="1760703"/>
            <a:ext cx="3047999" cy="30479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26"/>
            </a:lvl1pPr>
          </a:lstStyle>
          <a:p>
            <a:endParaRPr lang="en-US" dirty="0"/>
          </a:p>
        </p:txBody>
      </p:sp>
      <p:sp>
        <p:nvSpPr>
          <p:cNvPr id="17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155623" y="1778035"/>
            <a:ext cx="3047999" cy="30479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26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8054877" y="1778035"/>
            <a:ext cx="3047999" cy="30479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26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3269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6987947" y="1893450"/>
            <a:ext cx="2147419" cy="3579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26"/>
            </a:lvl1pPr>
          </a:lstStyle>
          <a:p>
            <a:endParaRPr lang="en-US" dirty="0"/>
          </a:p>
        </p:txBody>
      </p:sp>
      <p:sp>
        <p:nvSpPr>
          <p:cNvPr id="17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4748167" y="1893450"/>
            <a:ext cx="2147419" cy="3579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26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9227727" y="1893450"/>
            <a:ext cx="2147419" cy="357911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26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695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729743" y="2139915"/>
            <a:ext cx="4288963" cy="38246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26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5037521" y="4052233"/>
            <a:ext cx="2144481" cy="191231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26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7207090" y="4052233"/>
            <a:ext cx="2144481" cy="191231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26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9370386" y="4052233"/>
            <a:ext cx="2144481" cy="191231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26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6093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-40639" y="1973422"/>
            <a:ext cx="2445173" cy="24451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26"/>
            </a:lvl1pPr>
          </a:lstStyle>
          <a:p>
            <a:endParaRPr lang="en-US" dirty="0"/>
          </a:p>
        </p:txBody>
      </p:sp>
      <p:sp>
        <p:nvSpPr>
          <p:cNvPr id="11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2414495" y="4418595"/>
            <a:ext cx="2445173" cy="24451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26"/>
            </a:lvl1pPr>
          </a:lstStyle>
          <a:p>
            <a:endParaRPr lang="en-US" dirty="0"/>
          </a:p>
        </p:txBody>
      </p:sp>
      <p:sp>
        <p:nvSpPr>
          <p:cNvPr id="12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4869630" y="1973422"/>
            <a:ext cx="2445173" cy="24451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26"/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7324765" y="4418595"/>
            <a:ext cx="2445173" cy="24451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26"/>
            </a:lvl1pPr>
          </a:lstStyle>
          <a:p>
            <a:endParaRPr lang="en-US" dirty="0"/>
          </a:p>
        </p:txBody>
      </p:sp>
      <p:sp>
        <p:nvSpPr>
          <p:cNvPr id="15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9779900" y="1973422"/>
            <a:ext cx="2445173" cy="24451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26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4146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8165038" y="0"/>
            <a:ext cx="4026961" cy="6857995"/>
          </a:xfrm>
        </p:spPr>
        <p:txBody>
          <a:bodyPr>
            <a:normAutofit/>
          </a:bodyPr>
          <a:lstStyle>
            <a:lvl1pPr>
              <a:defRPr sz="964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" y="0"/>
            <a:ext cx="4026959" cy="6857992"/>
          </a:xfrm>
        </p:spPr>
        <p:txBody>
          <a:bodyPr>
            <a:normAutofit/>
          </a:bodyPr>
          <a:lstStyle>
            <a:lvl1pPr>
              <a:defRPr sz="964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4082520" y="1"/>
            <a:ext cx="4026962" cy="3428999"/>
          </a:xfrm>
        </p:spPr>
        <p:txBody>
          <a:bodyPr>
            <a:normAutofit/>
          </a:bodyPr>
          <a:lstStyle>
            <a:lvl1pPr>
              <a:defRPr sz="964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4082520" y="3488436"/>
            <a:ext cx="4026962" cy="3369563"/>
          </a:xfrm>
        </p:spPr>
        <p:txBody>
          <a:bodyPr>
            <a:normAutofit/>
          </a:bodyPr>
          <a:lstStyle>
            <a:lvl1pPr>
              <a:defRPr sz="964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688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Pi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7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853441" y="1497146"/>
            <a:ext cx="2560320" cy="1739900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b"/>
          <a:lstStyle>
            <a:lvl1pPr algn="ctr">
              <a:buNone/>
              <a:defRPr sz="1126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8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853441" y="3786283"/>
            <a:ext cx="2560320" cy="1739900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b"/>
          <a:lstStyle>
            <a:lvl1pPr algn="ctr">
              <a:buNone/>
              <a:defRPr sz="1126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1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3657601" y="1497146"/>
            <a:ext cx="2560320" cy="1739900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b"/>
          <a:lstStyle>
            <a:lvl1pPr algn="ctr">
              <a:buNone/>
              <a:defRPr sz="1126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4" name="Picture Placeholder 7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3657601" y="3786283"/>
            <a:ext cx="2560320" cy="1739900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b"/>
          <a:lstStyle>
            <a:lvl1pPr algn="ctr">
              <a:buNone/>
              <a:defRPr sz="1126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162372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403896" y="1468302"/>
            <a:ext cx="1146153" cy="1145106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562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566176" y="1468302"/>
            <a:ext cx="1146153" cy="1145106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562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403896" y="2629536"/>
            <a:ext cx="1146153" cy="1145106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562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566176" y="2629536"/>
            <a:ext cx="1146153" cy="1145106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562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7218038" y="1465182"/>
            <a:ext cx="1146153" cy="1145106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562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8384674" y="1465182"/>
            <a:ext cx="1146153" cy="1145106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562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9546953" y="1465182"/>
            <a:ext cx="1146153" cy="1145106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562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7218038" y="2626416"/>
            <a:ext cx="1146153" cy="1145106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562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8384674" y="2626416"/>
            <a:ext cx="1146153" cy="1145106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562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9546953" y="2626416"/>
            <a:ext cx="1146153" cy="1145106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562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726844" y="1468302"/>
            <a:ext cx="1146153" cy="1145106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562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893478" y="1468302"/>
            <a:ext cx="1146153" cy="1145106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562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0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6055758" y="1468302"/>
            <a:ext cx="1146153" cy="1145106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562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726844" y="2629536"/>
            <a:ext cx="1146153" cy="1145106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562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893478" y="2629536"/>
            <a:ext cx="1146153" cy="1145106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562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3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6055758" y="2629536"/>
            <a:ext cx="1146153" cy="1145106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562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4882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1372217" y="1724026"/>
            <a:ext cx="3076966" cy="1784349"/>
          </a:xfrm>
        </p:spPr>
        <p:txBody>
          <a:bodyPr>
            <a:normAutofit/>
          </a:bodyPr>
          <a:lstStyle>
            <a:lvl1pPr>
              <a:defRPr sz="964"/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4562820" y="1724026"/>
            <a:ext cx="3076966" cy="1784349"/>
          </a:xfrm>
        </p:spPr>
        <p:txBody>
          <a:bodyPr>
            <a:normAutofit/>
          </a:bodyPr>
          <a:lstStyle>
            <a:lvl1pPr>
              <a:defRPr sz="964"/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7742654" y="1724026"/>
            <a:ext cx="3076966" cy="1784349"/>
          </a:xfrm>
        </p:spPr>
        <p:txBody>
          <a:bodyPr>
            <a:normAutofit/>
          </a:bodyPr>
          <a:lstStyle>
            <a:lvl1pPr>
              <a:defRPr sz="964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8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s for Breaks">
    <p:bg>
      <p:bgPr>
        <a:solidFill>
          <a:srgbClr val="1923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 userDrawn="1"/>
        </p:nvSpPr>
        <p:spPr>
          <a:xfrm>
            <a:off x="1231661" y="6231957"/>
            <a:ext cx="1172116" cy="240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964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Stampede</a:t>
            </a:r>
            <a:r>
              <a:rPr lang="id-ID" sz="964" b="1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Slides</a:t>
            </a:r>
            <a:endParaRPr lang="id-ID" sz="964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622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 Dri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-1587" y="2114210"/>
            <a:ext cx="12192000" cy="2160985"/>
          </a:xfrm>
        </p:spPr>
        <p:txBody>
          <a:bodyPr>
            <a:normAutofit/>
          </a:bodyPr>
          <a:lstStyle>
            <a:lvl1pPr>
              <a:defRPr sz="1286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285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Picture Placeholder 13"/>
          <p:cNvSpPr>
            <a:spLocks noGrp="1" noChangeAspect="1"/>
          </p:cNvSpPr>
          <p:nvPr>
            <p:ph type="pic" sz="quarter" idx="10"/>
          </p:nvPr>
        </p:nvSpPr>
        <p:spPr>
          <a:xfrm>
            <a:off x="1321726" y="1764611"/>
            <a:ext cx="2317411" cy="1922289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47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6097654" y="1769779"/>
            <a:ext cx="2317411" cy="1922289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47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7"/>
          </p:nvPr>
        </p:nvSpPr>
        <p:spPr>
          <a:xfrm>
            <a:off x="1321726" y="3702844"/>
            <a:ext cx="2317411" cy="1889750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47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9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6097654" y="3702844"/>
            <a:ext cx="2317411" cy="187948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47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955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64DE79-268F-4C1A-8933-263129D2AF90}" type="datetimeFigureOut">
              <a:rPr lang="en-US" smtClean="0"/>
              <a:pPr/>
              <a:t>12/13/2019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051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Picture Placeholder 7"/>
          <p:cNvSpPr>
            <a:spLocks noGrp="1" noChangeAspect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286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8623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5029201" y="1661772"/>
            <a:ext cx="2133599" cy="171288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86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78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7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20482"/>
            <a:ext cx="12192000" cy="2838449"/>
          </a:xfrm>
        </p:spPr>
        <p:txBody>
          <a:bodyPr>
            <a:normAutofit/>
          </a:bodyPr>
          <a:lstStyle>
            <a:lvl1pPr marL="0" indent="0">
              <a:buNone/>
              <a:defRPr sz="1688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08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spd="slow" advClick="0" advTm="3000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_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2" y="1758951"/>
            <a:ext cx="11429008" cy="3340099"/>
          </a:xfrm>
        </p:spPr>
        <p:txBody>
          <a:bodyPr rtlCol="0">
            <a:normAutofit/>
          </a:bodyPr>
          <a:lstStyle>
            <a:lvl1pPr marL="0" indent="0">
              <a:buNone/>
              <a:defRPr sz="804">
                <a:latin typeface="Calibri Light"/>
                <a:cs typeface="Calibri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36355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>
          <a:xfrm>
            <a:off x="0" y="0"/>
            <a:ext cx="12192000" cy="4114800"/>
          </a:xfrm>
        </p:spPr>
        <p:txBody>
          <a:bodyPr>
            <a:normAutofit/>
          </a:bodyPr>
          <a:lstStyle>
            <a:lvl1pPr>
              <a:defRPr sz="1447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1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201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iss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2" y="1993246"/>
            <a:ext cx="4058337" cy="2635316"/>
          </a:xfrm>
        </p:spPr>
      </p:sp>
      <p:sp>
        <p:nvSpPr>
          <p:cNvPr id="4" name="Picture Placeholder 3"/>
          <p:cNvSpPr>
            <a:spLocks noGrp="1" noChangeAspect="1"/>
          </p:cNvSpPr>
          <p:nvPr>
            <p:ph type="pic" sz="quarter" idx="11"/>
          </p:nvPr>
        </p:nvSpPr>
        <p:spPr>
          <a:xfrm>
            <a:off x="8116673" y="1993246"/>
            <a:ext cx="4059266" cy="2635316"/>
          </a:xfrm>
        </p:spPr>
      </p:sp>
    </p:spTree>
    <p:extLst>
      <p:ext uri="{BB962C8B-B14F-4D97-AF65-F5344CB8AC3E}">
        <p14:creationId xmlns:p14="http://schemas.microsoft.com/office/powerpoint/2010/main" val="183451863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1"/>
            <a:ext cx="12203142" cy="6857999"/>
          </a:xfrm>
        </p:spPr>
        <p:txBody>
          <a:bodyPr>
            <a:normAutofit/>
          </a:bodyPr>
          <a:lstStyle>
            <a:lvl1pPr marL="0" indent="0">
              <a:buNone/>
              <a:defRPr sz="1286"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64187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hone_06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>
          <a:xfrm>
            <a:off x="5164498" y="2405914"/>
            <a:ext cx="1900259" cy="2712073"/>
          </a:xfrm>
        </p:spPr>
        <p:txBody>
          <a:bodyPr>
            <a:normAutofit/>
          </a:bodyPr>
          <a:lstStyle>
            <a:lvl1pPr>
              <a:defRPr sz="1447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44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859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3273644" y="2148806"/>
            <a:ext cx="1259942" cy="1014004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64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5467617" y="2148806"/>
            <a:ext cx="1259942" cy="1014004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64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7641760" y="2148806"/>
            <a:ext cx="1259942" cy="1014004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64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2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9848103" y="2148806"/>
            <a:ext cx="1259942" cy="1014004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64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3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1078443" y="2148806"/>
            <a:ext cx="1259942" cy="1014004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64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3273644" y="3765822"/>
            <a:ext cx="1259942" cy="1014004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64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16" hasCustomPrompt="1"/>
          </p:nvPr>
        </p:nvSpPr>
        <p:spPr>
          <a:xfrm>
            <a:off x="5467617" y="3765822"/>
            <a:ext cx="1259942" cy="1014004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64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7641760" y="3765822"/>
            <a:ext cx="1259942" cy="1014004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64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18" hasCustomPrompt="1"/>
          </p:nvPr>
        </p:nvSpPr>
        <p:spPr>
          <a:xfrm>
            <a:off x="9848103" y="3765822"/>
            <a:ext cx="1259942" cy="1014004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64" baseline="0"/>
            </a:lvl1pPr>
          </a:lstStyle>
          <a:p>
            <a:r>
              <a:rPr lang="en-US" dirty="0"/>
              <a:t>Drag  Your Picture Here</a:t>
            </a:r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19" hasCustomPrompt="1"/>
          </p:nvPr>
        </p:nvSpPr>
        <p:spPr>
          <a:xfrm>
            <a:off x="1078443" y="3765822"/>
            <a:ext cx="1259942" cy="1014004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964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34959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1109429" y="1942420"/>
            <a:ext cx="2133599" cy="17133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86"/>
            </a:lvl1pPr>
          </a:lstStyle>
          <a:p>
            <a:endParaRPr lang="en-US"/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3657601" y="1942420"/>
            <a:ext cx="2133599" cy="17133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86"/>
            </a:lvl1pPr>
          </a:lstStyle>
          <a:p>
            <a:endParaRPr lang="en-US"/>
          </a:p>
        </p:txBody>
      </p:sp>
      <p:sp>
        <p:nvSpPr>
          <p:cNvPr id="19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6096001" y="1942420"/>
            <a:ext cx="2133599" cy="17133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86"/>
            </a:lvl1pPr>
          </a:lstStyle>
          <a:p>
            <a:endParaRPr lang="en-US"/>
          </a:p>
        </p:txBody>
      </p:sp>
      <p:sp>
        <p:nvSpPr>
          <p:cNvPr id="20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8534401" y="1942420"/>
            <a:ext cx="2133599" cy="17133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86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2435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g_Picture_team-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1573819" y="2482454"/>
            <a:ext cx="1641347" cy="1436404"/>
          </a:xfrm>
        </p:spPr>
        <p:txBody>
          <a:bodyPr>
            <a:normAutofit/>
          </a:bodyPr>
          <a:lstStyle>
            <a:lvl1pPr marL="0" indent="0">
              <a:buNone/>
              <a:defRPr sz="75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59658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24266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5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-1589" y="0"/>
            <a:ext cx="12192001" cy="685800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688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199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Picture Placeholder 7"/>
          <p:cNvSpPr>
            <a:spLocks noGrp="1" noChangeAspect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286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98351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ividual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0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861107" y="1942420"/>
            <a:ext cx="4741885" cy="2764802"/>
          </a:xfrm>
        </p:spPr>
        <p:txBody>
          <a:bodyPr>
            <a:normAutofit/>
          </a:bodyPr>
          <a:lstStyle>
            <a:lvl1pPr>
              <a:defRPr sz="964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947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169942" y="1974736"/>
            <a:ext cx="2940889" cy="30241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26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157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dividual of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1" y="1"/>
            <a:ext cx="6095999" cy="6935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86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41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0"/>
            <a:ext cx="12192003" cy="3230218"/>
          </a:xfrm>
        </p:spPr>
        <p:txBody>
          <a:bodyPr rtlCol="0">
            <a:normAutofit/>
          </a:bodyPr>
          <a:lstStyle>
            <a:lvl1pPr marL="0" indent="0">
              <a:buNone/>
              <a:defRPr sz="804"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9" y="1649866"/>
            <a:ext cx="2360858" cy="3403487"/>
          </a:xfrm>
        </p:spPr>
        <p:txBody>
          <a:bodyPr rtlCol="0">
            <a:normAutofit/>
          </a:bodyPr>
          <a:lstStyle>
            <a:lvl1pPr marL="0" indent="0">
              <a:buNone/>
              <a:defRPr sz="804"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622238"/>
      </p:ext>
    </p:extLst>
  </p:cSld>
  <p:clrMapOvr>
    <a:masterClrMapping/>
  </p:clrMapOvr>
  <p:transition advClick="0" advTm="300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-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754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0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12500" y="2169489"/>
            <a:ext cx="914281" cy="731554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804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311214" y="2169489"/>
            <a:ext cx="914281" cy="731554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804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499864" y="2169489"/>
            <a:ext cx="914281" cy="731554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804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89348054"/>
      </p:ext>
    </p:extLst>
  </p:cSld>
  <p:clrMapOvr>
    <a:masterClrMapping/>
  </p:clrMapOvr>
  <p:transition spd="med" advClick="0" advTm="2000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with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2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864160" y="2029165"/>
            <a:ext cx="5050817" cy="2916181"/>
          </a:xfrm>
        </p:spPr>
        <p:txBody>
          <a:bodyPr>
            <a:normAutofit/>
          </a:bodyPr>
          <a:lstStyle>
            <a:lvl1pPr marL="0" indent="0">
              <a:buNone/>
              <a:defRPr sz="1286">
                <a:latin typeface="Calibri Light"/>
                <a:cs typeface="Calibri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7535671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286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3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spd="slow" advClick="0" advTm="3000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10259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3715846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97878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40510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46724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5581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Picture Placeholder 16"/>
          <p:cNvSpPr>
            <a:spLocks noGrp="1" noChangeAspect="1"/>
          </p:cNvSpPr>
          <p:nvPr userDrawn="1">
            <p:ph type="pic" sz="quarter" idx="13"/>
          </p:nvPr>
        </p:nvSpPr>
        <p:spPr>
          <a:xfrm>
            <a:off x="4303919" y="2469696"/>
            <a:ext cx="944871" cy="2098052"/>
          </a:xfrm>
        </p:spPr>
        <p:txBody>
          <a:bodyPr>
            <a:normAutofit/>
          </a:bodyPr>
          <a:lstStyle>
            <a:lvl1pPr marL="0" indent="0">
              <a:buNone/>
              <a:defRPr sz="562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 noChangeAspect="1"/>
          </p:cNvSpPr>
          <p:nvPr userDrawn="1">
            <p:ph type="pic" sz="quarter" idx="14"/>
          </p:nvPr>
        </p:nvSpPr>
        <p:spPr>
          <a:xfrm>
            <a:off x="1165167" y="2469696"/>
            <a:ext cx="896020" cy="2098052"/>
          </a:xfrm>
        </p:spPr>
        <p:txBody>
          <a:bodyPr>
            <a:normAutofit/>
          </a:bodyPr>
          <a:lstStyle>
            <a:lvl1pPr marL="0" indent="0">
              <a:buNone/>
              <a:defRPr sz="562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 noChangeAspect="1"/>
          </p:cNvSpPr>
          <p:nvPr>
            <p:ph type="pic" sz="quarter" idx="10"/>
          </p:nvPr>
        </p:nvSpPr>
        <p:spPr>
          <a:xfrm>
            <a:off x="2252869" y="2243478"/>
            <a:ext cx="1889743" cy="2712924"/>
          </a:xfrm>
        </p:spPr>
        <p:txBody>
          <a:bodyPr>
            <a:normAutofit/>
          </a:bodyPr>
          <a:lstStyle>
            <a:lvl1pPr marL="0" indent="0">
              <a:buNone/>
              <a:defRPr sz="562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9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spd="slow" advClick="0" advTm="3000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84977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2342511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26279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654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2"/>
            <a:ext cx="10363200" cy="4627563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804040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57179" indent="-185733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1498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2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42892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8316364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8787359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16229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96144"/>
            <a:ext cx="5082117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96144"/>
            <a:ext cx="5084232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7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2116468" y="2502864"/>
            <a:ext cx="1418177" cy="2054679"/>
          </a:xfrm>
        </p:spPr>
        <p:txBody>
          <a:bodyPr>
            <a:normAutofit/>
          </a:bodyPr>
          <a:lstStyle>
            <a:lvl1pPr marL="0" indent="0">
              <a:buNone/>
              <a:defRPr sz="8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401832" y="2502864"/>
            <a:ext cx="1418177" cy="2054679"/>
          </a:xfrm>
        </p:spPr>
        <p:txBody>
          <a:bodyPr>
            <a:normAutofit/>
          </a:bodyPr>
          <a:lstStyle>
            <a:lvl1pPr marL="0" indent="0">
              <a:buNone/>
              <a:defRPr sz="8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8732070" y="2502864"/>
            <a:ext cx="1418177" cy="2054679"/>
          </a:xfrm>
        </p:spPr>
        <p:txBody>
          <a:bodyPr>
            <a:normAutofit/>
          </a:bodyPr>
          <a:lstStyle>
            <a:lvl1pPr marL="0" indent="0">
              <a:buNone/>
              <a:defRPr sz="112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2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spd="slow" advClick="0" advTm="3000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539228"/>
            <a:ext cx="5082117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2"/>
            <a:ext cx="5082117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9228"/>
            <a:ext cx="5084232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2"/>
            <a:ext cx="5084232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8056372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803135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0510409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92200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2348538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9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5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9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5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3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9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0605404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6510360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013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288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00014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288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1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1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741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oleObject" Target="../embeddings/oleObject1.bin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vmlDrawing" Target="../drawings/vmlDrawing1.v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9.xml"/><Relationship Id="rId117" Type="http://schemas.openxmlformats.org/officeDocument/2006/relationships/slideLayout" Target="../slideLayouts/slideLayout190.xml"/><Relationship Id="rId21" Type="http://schemas.openxmlformats.org/officeDocument/2006/relationships/slideLayout" Target="../slideLayouts/slideLayout94.xml"/><Relationship Id="rId42" Type="http://schemas.openxmlformats.org/officeDocument/2006/relationships/slideLayout" Target="../slideLayouts/slideLayout115.xml"/><Relationship Id="rId47" Type="http://schemas.openxmlformats.org/officeDocument/2006/relationships/slideLayout" Target="../slideLayouts/slideLayout120.xml"/><Relationship Id="rId63" Type="http://schemas.openxmlformats.org/officeDocument/2006/relationships/slideLayout" Target="../slideLayouts/slideLayout136.xml"/><Relationship Id="rId68" Type="http://schemas.openxmlformats.org/officeDocument/2006/relationships/slideLayout" Target="../slideLayouts/slideLayout141.xml"/><Relationship Id="rId84" Type="http://schemas.openxmlformats.org/officeDocument/2006/relationships/slideLayout" Target="../slideLayouts/slideLayout157.xml"/><Relationship Id="rId89" Type="http://schemas.openxmlformats.org/officeDocument/2006/relationships/slideLayout" Target="../slideLayouts/slideLayout162.xml"/><Relationship Id="rId112" Type="http://schemas.openxmlformats.org/officeDocument/2006/relationships/slideLayout" Target="../slideLayouts/slideLayout185.xml"/><Relationship Id="rId16" Type="http://schemas.openxmlformats.org/officeDocument/2006/relationships/slideLayout" Target="../slideLayouts/slideLayout89.xml"/><Relationship Id="rId107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53" Type="http://schemas.openxmlformats.org/officeDocument/2006/relationships/slideLayout" Target="../slideLayouts/slideLayout126.xml"/><Relationship Id="rId58" Type="http://schemas.openxmlformats.org/officeDocument/2006/relationships/slideLayout" Target="../slideLayouts/slideLayout131.xml"/><Relationship Id="rId74" Type="http://schemas.openxmlformats.org/officeDocument/2006/relationships/slideLayout" Target="../slideLayouts/slideLayout147.xml"/><Relationship Id="rId79" Type="http://schemas.openxmlformats.org/officeDocument/2006/relationships/slideLayout" Target="../slideLayouts/slideLayout152.xml"/><Relationship Id="rId102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78.xml"/><Relationship Id="rId90" Type="http://schemas.openxmlformats.org/officeDocument/2006/relationships/slideLayout" Target="../slideLayouts/slideLayout163.xml"/><Relationship Id="rId95" Type="http://schemas.openxmlformats.org/officeDocument/2006/relationships/slideLayout" Target="../slideLayouts/slideLayout168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43" Type="http://schemas.openxmlformats.org/officeDocument/2006/relationships/slideLayout" Target="../slideLayouts/slideLayout116.xml"/><Relationship Id="rId48" Type="http://schemas.openxmlformats.org/officeDocument/2006/relationships/slideLayout" Target="../slideLayouts/slideLayout121.xml"/><Relationship Id="rId64" Type="http://schemas.openxmlformats.org/officeDocument/2006/relationships/slideLayout" Target="../slideLayouts/slideLayout137.xml"/><Relationship Id="rId69" Type="http://schemas.openxmlformats.org/officeDocument/2006/relationships/slideLayout" Target="../slideLayouts/slideLayout142.xml"/><Relationship Id="rId113" Type="http://schemas.openxmlformats.org/officeDocument/2006/relationships/slideLayout" Target="../slideLayouts/slideLayout186.xml"/><Relationship Id="rId118" Type="http://schemas.openxmlformats.org/officeDocument/2006/relationships/slideLayout" Target="../slideLayouts/slideLayout191.xml"/><Relationship Id="rId80" Type="http://schemas.openxmlformats.org/officeDocument/2006/relationships/slideLayout" Target="../slideLayouts/slideLayout153.xml"/><Relationship Id="rId85" Type="http://schemas.openxmlformats.org/officeDocument/2006/relationships/slideLayout" Target="../slideLayouts/slideLayout158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Relationship Id="rId59" Type="http://schemas.openxmlformats.org/officeDocument/2006/relationships/slideLayout" Target="../slideLayouts/slideLayout132.xml"/><Relationship Id="rId103" Type="http://schemas.openxmlformats.org/officeDocument/2006/relationships/slideLayout" Target="../slideLayouts/slideLayout176.xml"/><Relationship Id="rId108" Type="http://schemas.openxmlformats.org/officeDocument/2006/relationships/slideLayout" Target="../slideLayouts/slideLayout181.xml"/><Relationship Id="rId54" Type="http://schemas.openxmlformats.org/officeDocument/2006/relationships/slideLayout" Target="../slideLayouts/slideLayout127.xml"/><Relationship Id="rId70" Type="http://schemas.openxmlformats.org/officeDocument/2006/relationships/slideLayout" Target="../slideLayouts/slideLayout143.xml"/><Relationship Id="rId75" Type="http://schemas.openxmlformats.org/officeDocument/2006/relationships/slideLayout" Target="../slideLayouts/slideLayout148.xml"/><Relationship Id="rId91" Type="http://schemas.openxmlformats.org/officeDocument/2006/relationships/slideLayout" Target="../slideLayouts/slideLayout164.xml"/><Relationship Id="rId96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49" Type="http://schemas.openxmlformats.org/officeDocument/2006/relationships/slideLayout" Target="../slideLayouts/slideLayout122.xml"/><Relationship Id="rId114" Type="http://schemas.openxmlformats.org/officeDocument/2006/relationships/slideLayout" Target="../slideLayouts/slideLayout187.xml"/><Relationship Id="rId119" Type="http://schemas.openxmlformats.org/officeDocument/2006/relationships/slideLayout" Target="../slideLayouts/slideLayout192.xml"/><Relationship Id="rId44" Type="http://schemas.openxmlformats.org/officeDocument/2006/relationships/slideLayout" Target="../slideLayouts/slideLayout117.xml"/><Relationship Id="rId60" Type="http://schemas.openxmlformats.org/officeDocument/2006/relationships/slideLayout" Target="../slideLayouts/slideLayout133.xml"/><Relationship Id="rId65" Type="http://schemas.openxmlformats.org/officeDocument/2006/relationships/slideLayout" Target="../slideLayouts/slideLayout138.xml"/><Relationship Id="rId81" Type="http://schemas.openxmlformats.org/officeDocument/2006/relationships/slideLayout" Target="../slideLayouts/slideLayout154.xml"/><Relationship Id="rId86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39" Type="http://schemas.openxmlformats.org/officeDocument/2006/relationships/slideLayout" Target="../slideLayouts/slideLayout112.xml"/><Relationship Id="rId109" Type="http://schemas.openxmlformats.org/officeDocument/2006/relationships/slideLayout" Target="../slideLayouts/slideLayout182.xml"/><Relationship Id="rId34" Type="http://schemas.openxmlformats.org/officeDocument/2006/relationships/slideLayout" Target="../slideLayouts/slideLayout107.xml"/><Relationship Id="rId50" Type="http://schemas.openxmlformats.org/officeDocument/2006/relationships/slideLayout" Target="../slideLayouts/slideLayout123.xml"/><Relationship Id="rId55" Type="http://schemas.openxmlformats.org/officeDocument/2006/relationships/slideLayout" Target="../slideLayouts/slideLayout128.xml"/><Relationship Id="rId76" Type="http://schemas.openxmlformats.org/officeDocument/2006/relationships/slideLayout" Target="../slideLayouts/slideLayout149.xml"/><Relationship Id="rId97" Type="http://schemas.openxmlformats.org/officeDocument/2006/relationships/slideLayout" Target="../slideLayouts/slideLayout170.xml"/><Relationship Id="rId104" Type="http://schemas.openxmlformats.org/officeDocument/2006/relationships/slideLayout" Target="../slideLayouts/slideLayout177.xml"/><Relationship Id="rId120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80.xml"/><Relationship Id="rId71" Type="http://schemas.openxmlformats.org/officeDocument/2006/relationships/slideLayout" Target="../slideLayouts/slideLayout144.xml"/><Relationship Id="rId92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97.xml"/><Relationship Id="rId40" Type="http://schemas.openxmlformats.org/officeDocument/2006/relationships/slideLayout" Target="../slideLayouts/slideLayout113.xml"/><Relationship Id="rId45" Type="http://schemas.openxmlformats.org/officeDocument/2006/relationships/slideLayout" Target="../slideLayouts/slideLayout118.xml"/><Relationship Id="rId66" Type="http://schemas.openxmlformats.org/officeDocument/2006/relationships/slideLayout" Target="../slideLayouts/slideLayout139.xml"/><Relationship Id="rId87" Type="http://schemas.openxmlformats.org/officeDocument/2006/relationships/slideLayout" Target="../slideLayouts/slideLayout160.xml"/><Relationship Id="rId110" Type="http://schemas.openxmlformats.org/officeDocument/2006/relationships/slideLayout" Target="../slideLayouts/slideLayout183.xml"/><Relationship Id="rId115" Type="http://schemas.openxmlformats.org/officeDocument/2006/relationships/slideLayout" Target="../slideLayouts/slideLayout188.xml"/><Relationship Id="rId61" Type="http://schemas.openxmlformats.org/officeDocument/2006/relationships/slideLayout" Target="../slideLayouts/slideLayout134.xml"/><Relationship Id="rId82" Type="http://schemas.openxmlformats.org/officeDocument/2006/relationships/slideLayout" Target="../slideLayouts/slideLayout155.xml"/><Relationship Id="rId1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56" Type="http://schemas.openxmlformats.org/officeDocument/2006/relationships/slideLayout" Target="../slideLayouts/slideLayout129.xml"/><Relationship Id="rId77" Type="http://schemas.openxmlformats.org/officeDocument/2006/relationships/slideLayout" Target="../slideLayouts/slideLayout150.xml"/><Relationship Id="rId100" Type="http://schemas.openxmlformats.org/officeDocument/2006/relationships/slideLayout" Target="../slideLayouts/slideLayout173.xml"/><Relationship Id="rId105" Type="http://schemas.openxmlformats.org/officeDocument/2006/relationships/slideLayout" Target="../slideLayouts/slideLayout178.xml"/><Relationship Id="rId8" Type="http://schemas.openxmlformats.org/officeDocument/2006/relationships/slideLayout" Target="../slideLayouts/slideLayout81.xml"/><Relationship Id="rId51" Type="http://schemas.openxmlformats.org/officeDocument/2006/relationships/slideLayout" Target="../slideLayouts/slideLayout124.xml"/><Relationship Id="rId72" Type="http://schemas.openxmlformats.org/officeDocument/2006/relationships/slideLayout" Target="../slideLayouts/slideLayout145.xml"/><Relationship Id="rId93" Type="http://schemas.openxmlformats.org/officeDocument/2006/relationships/slideLayout" Target="../slideLayouts/slideLayout166.xml"/><Relationship Id="rId98" Type="http://schemas.openxmlformats.org/officeDocument/2006/relationships/slideLayout" Target="../slideLayouts/slideLayout171.xml"/><Relationship Id="rId121" Type="http://schemas.openxmlformats.org/officeDocument/2006/relationships/slideLayout" Target="../slideLayouts/slideLayout194.xml"/><Relationship Id="rId3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98.xml"/><Relationship Id="rId46" Type="http://schemas.openxmlformats.org/officeDocument/2006/relationships/slideLayout" Target="../slideLayouts/slideLayout119.xml"/><Relationship Id="rId67" Type="http://schemas.openxmlformats.org/officeDocument/2006/relationships/slideLayout" Target="../slideLayouts/slideLayout140.xml"/><Relationship Id="rId116" Type="http://schemas.openxmlformats.org/officeDocument/2006/relationships/slideLayout" Target="../slideLayouts/slideLayout189.xml"/><Relationship Id="rId20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14.xml"/><Relationship Id="rId62" Type="http://schemas.openxmlformats.org/officeDocument/2006/relationships/slideLayout" Target="../slideLayouts/slideLayout135.xml"/><Relationship Id="rId83" Type="http://schemas.openxmlformats.org/officeDocument/2006/relationships/slideLayout" Target="../slideLayouts/slideLayout156.xml"/><Relationship Id="rId88" Type="http://schemas.openxmlformats.org/officeDocument/2006/relationships/slideLayout" Target="../slideLayouts/slideLayout161.xml"/><Relationship Id="rId111" Type="http://schemas.openxmlformats.org/officeDocument/2006/relationships/slideLayout" Target="../slideLayouts/slideLayout184.xml"/><Relationship Id="rId15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109.xml"/><Relationship Id="rId57" Type="http://schemas.openxmlformats.org/officeDocument/2006/relationships/slideLayout" Target="../slideLayouts/slideLayout130.xml"/><Relationship Id="rId106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104.xml"/><Relationship Id="rId52" Type="http://schemas.openxmlformats.org/officeDocument/2006/relationships/slideLayout" Target="../slideLayouts/slideLayout125.xml"/><Relationship Id="rId73" Type="http://schemas.openxmlformats.org/officeDocument/2006/relationships/slideLayout" Target="../slideLayouts/slideLayout146.xml"/><Relationship Id="rId78" Type="http://schemas.openxmlformats.org/officeDocument/2006/relationships/slideLayout" Target="../slideLayouts/slideLayout151.xml"/><Relationship Id="rId94" Type="http://schemas.openxmlformats.org/officeDocument/2006/relationships/slideLayout" Target="../slideLayouts/slideLayout167.xml"/><Relationship Id="rId99" Type="http://schemas.openxmlformats.org/officeDocument/2006/relationships/slideLayout" Target="../slideLayouts/slideLayout172.xml"/><Relationship Id="rId101" Type="http://schemas.openxmlformats.org/officeDocument/2006/relationships/slideLayout" Target="../slideLayouts/slideLayout174.xml"/><Relationship Id="rId1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/>
          <p:cNvGraphicFramePr>
            <a:graphicFrameLocks noChangeAspect="1"/>
          </p:cNvGraphicFramePr>
          <p:nvPr userDrawn="1">
            <p:custDataLst>
              <p:tags r:id="rId76"/>
            </p:custDataLst>
          </p:nvPr>
        </p:nvGraphicFramePr>
        <p:xfrm>
          <a:off x="1059" y="851"/>
          <a:ext cx="1058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think-cell Slide" r:id="rId77" imgW="270" imgH="270" progId="TCLayout.ActiveDocument.1">
                  <p:embed/>
                </p:oleObj>
              </mc:Choice>
              <mc:Fallback>
                <p:oleObj name="think-cell Slide" r:id="rId77" imgW="270" imgH="270" progId="TCLayout.ActiveDocument.1">
                  <p:embed/>
                  <p:pic>
                    <p:nvPicPr>
                      <p:cNvPr id="14" name="Object 13" hidden="1"/>
                      <p:cNvPicPr/>
                      <p:nvPr/>
                    </p:nvPicPr>
                    <p:blipFill>
                      <a:blip r:embed="rId78"/>
                      <a:stretch>
                        <a:fillRect/>
                      </a:stretch>
                    </p:blipFill>
                    <p:spPr>
                      <a:xfrm>
                        <a:off x="1059" y="851"/>
                        <a:ext cx="1058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231661" y="6231957"/>
            <a:ext cx="1172116" cy="240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964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Stampede</a:t>
            </a:r>
            <a:r>
              <a:rPr lang="id-ID" sz="964" b="1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Slides</a:t>
            </a:r>
            <a:endParaRPr lang="id-ID" sz="964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Oval 7"/>
          <p:cNvSpPr>
            <a:spLocks/>
          </p:cNvSpPr>
          <p:nvPr userDrawn="1"/>
        </p:nvSpPr>
        <p:spPr>
          <a:xfrm>
            <a:off x="11471909" y="248328"/>
            <a:ext cx="485699" cy="388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741" tIns="18371" rIns="36741" bIns="18371" rtlCol="0" anchor="ctr"/>
          <a:lstStyle/>
          <a:p>
            <a:pPr algn="ctr"/>
            <a:endParaRPr lang="en-US" sz="1181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53904" y="314675"/>
            <a:ext cx="300657" cy="222559"/>
          </a:xfrm>
          <a:prstGeom prst="rect">
            <a:avLst/>
          </a:prstGeom>
          <a:noFill/>
        </p:spPr>
        <p:txBody>
          <a:bodyPr wrap="none" lIns="73468" tIns="36734" rIns="73468" bIns="36734" rtlCol="0">
            <a:spAutoFit/>
          </a:bodyPr>
          <a:lstStyle/>
          <a:p>
            <a:pPr algn="ctr"/>
            <a:fld id="{260E2A6B-A809-4840-BF14-8648BC0BDF87}" type="slidenum">
              <a:rPr lang="id-ID" sz="964" b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pPr algn="ctr"/>
              <a:t>‹#›</a:t>
            </a:fld>
            <a:endParaRPr lang="id-ID" sz="964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Freeform 86"/>
          <p:cNvSpPr>
            <a:spLocks noChangeArrowheads="1"/>
          </p:cNvSpPr>
          <p:nvPr userDrawn="1"/>
        </p:nvSpPr>
        <p:spPr bwMode="auto">
          <a:xfrm>
            <a:off x="11532679" y="6267232"/>
            <a:ext cx="371856" cy="296756"/>
          </a:xfrm>
          <a:custGeom>
            <a:avLst/>
            <a:gdLst>
              <a:gd name="T0" fmla="*/ 239 w 480"/>
              <a:gd name="T1" fmla="*/ 0 h 471"/>
              <a:gd name="T2" fmla="*/ 239 w 480"/>
              <a:gd name="T3" fmla="*/ 0 h 471"/>
              <a:gd name="T4" fmla="*/ 0 w 480"/>
              <a:gd name="T5" fmla="*/ 231 h 471"/>
              <a:gd name="T6" fmla="*/ 239 w 480"/>
              <a:gd name="T7" fmla="*/ 470 h 471"/>
              <a:gd name="T8" fmla="*/ 479 w 480"/>
              <a:gd name="T9" fmla="*/ 231 h 471"/>
              <a:gd name="T10" fmla="*/ 239 w 480"/>
              <a:gd name="T11" fmla="*/ 0 h 471"/>
              <a:gd name="T12" fmla="*/ 337 w 480"/>
              <a:gd name="T13" fmla="*/ 195 h 471"/>
              <a:gd name="T14" fmla="*/ 337 w 480"/>
              <a:gd name="T15" fmla="*/ 195 h 471"/>
              <a:gd name="T16" fmla="*/ 337 w 480"/>
              <a:gd name="T17" fmla="*/ 195 h 471"/>
              <a:gd name="T18" fmla="*/ 204 w 480"/>
              <a:gd name="T19" fmla="*/ 328 h 471"/>
              <a:gd name="T20" fmla="*/ 133 w 480"/>
              <a:gd name="T21" fmla="*/ 310 h 471"/>
              <a:gd name="T22" fmla="*/ 142 w 480"/>
              <a:gd name="T23" fmla="*/ 310 h 471"/>
              <a:gd name="T24" fmla="*/ 204 w 480"/>
              <a:gd name="T25" fmla="*/ 293 h 471"/>
              <a:gd name="T26" fmla="*/ 160 w 480"/>
              <a:gd name="T27" fmla="*/ 257 h 471"/>
              <a:gd name="T28" fmla="*/ 169 w 480"/>
              <a:gd name="T29" fmla="*/ 257 h 471"/>
              <a:gd name="T30" fmla="*/ 178 w 480"/>
              <a:gd name="T31" fmla="*/ 257 h 471"/>
              <a:gd name="T32" fmla="*/ 142 w 480"/>
              <a:gd name="T33" fmla="*/ 213 h 471"/>
              <a:gd name="T34" fmla="*/ 142 w 480"/>
              <a:gd name="T35" fmla="*/ 213 h 471"/>
              <a:gd name="T36" fmla="*/ 160 w 480"/>
              <a:gd name="T37" fmla="*/ 213 h 471"/>
              <a:gd name="T38" fmla="*/ 142 w 480"/>
              <a:gd name="T39" fmla="*/ 178 h 471"/>
              <a:gd name="T40" fmla="*/ 151 w 480"/>
              <a:gd name="T41" fmla="*/ 151 h 471"/>
              <a:gd name="T42" fmla="*/ 239 w 480"/>
              <a:gd name="T43" fmla="*/ 204 h 471"/>
              <a:gd name="T44" fmla="*/ 239 w 480"/>
              <a:gd name="T45" fmla="*/ 195 h 471"/>
              <a:gd name="T46" fmla="*/ 292 w 480"/>
              <a:gd name="T47" fmla="*/ 142 h 471"/>
              <a:gd name="T48" fmla="*/ 319 w 480"/>
              <a:gd name="T49" fmla="*/ 160 h 471"/>
              <a:gd name="T50" fmla="*/ 355 w 480"/>
              <a:gd name="T51" fmla="*/ 151 h 471"/>
              <a:gd name="T52" fmla="*/ 337 w 480"/>
              <a:gd name="T53" fmla="*/ 178 h 471"/>
              <a:gd name="T54" fmla="*/ 364 w 480"/>
              <a:gd name="T55" fmla="*/ 169 h 471"/>
              <a:gd name="T56" fmla="*/ 337 w 480"/>
              <a:gd name="T57" fmla="*/ 195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80" h="471">
                <a:moveTo>
                  <a:pt x="239" y="0"/>
                </a:moveTo>
                <a:lnTo>
                  <a:pt x="239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3"/>
                  <a:pt x="107" y="470"/>
                  <a:pt x="239" y="470"/>
                </a:cubicBezTo>
                <a:cubicBezTo>
                  <a:pt x="372" y="470"/>
                  <a:pt x="479" y="363"/>
                  <a:pt x="479" y="231"/>
                </a:cubicBezTo>
                <a:cubicBezTo>
                  <a:pt x="479" y="107"/>
                  <a:pt x="372" y="0"/>
                  <a:pt x="239" y="0"/>
                </a:cubicBezTo>
                <a:close/>
                <a:moveTo>
                  <a:pt x="337" y="195"/>
                </a:moveTo>
                <a:lnTo>
                  <a:pt x="337" y="195"/>
                </a:lnTo>
                <a:lnTo>
                  <a:pt x="337" y="195"/>
                </a:lnTo>
                <a:cubicBezTo>
                  <a:pt x="337" y="257"/>
                  <a:pt x="292" y="328"/>
                  <a:pt x="204" y="328"/>
                </a:cubicBezTo>
                <a:cubicBezTo>
                  <a:pt x="178" y="328"/>
                  <a:pt x="151" y="319"/>
                  <a:pt x="133" y="310"/>
                </a:cubicBezTo>
                <a:lnTo>
                  <a:pt x="142" y="310"/>
                </a:lnTo>
                <a:cubicBezTo>
                  <a:pt x="160" y="310"/>
                  <a:pt x="186" y="301"/>
                  <a:pt x="204" y="293"/>
                </a:cubicBezTo>
                <a:cubicBezTo>
                  <a:pt x="178" y="293"/>
                  <a:pt x="160" y="275"/>
                  <a:pt x="160" y="257"/>
                </a:cubicBezTo>
                <a:cubicBezTo>
                  <a:pt x="160" y="257"/>
                  <a:pt x="160" y="257"/>
                  <a:pt x="169" y="257"/>
                </a:cubicBezTo>
                <a:lnTo>
                  <a:pt x="178" y="257"/>
                </a:lnTo>
                <a:cubicBezTo>
                  <a:pt x="160" y="248"/>
                  <a:pt x="142" y="231"/>
                  <a:pt x="142" y="213"/>
                </a:cubicBezTo>
                <a:lnTo>
                  <a:pt x="142" y="213"/>
                </a:lnTo>
                <a:cubicBezTo>
                  <a:pt x="142" y="213"/>
                  <a:pt x="151" y="213"/>
                  <a:pt x="160" y="213"/>
                </a:cubicBezTo>
                <a:cubicBezTo>
                  <a:pt x="151" y="204"/>
                  <a:pt x="142" y="195"/>
                  <a:pt x="142" y="178"/>
                </a:cubicBezTo>
                <a:cubicBezTo>
                  <a:pt x="142" y="169"/>
                  <a:pt x="142" y="160"/>
                  <a:pt x="151" y="151"/>
                </a:cubicBezTo>
                <a:cubicBezTo>
                  <a:pt x="169" y="178"/>
                  <a:pt x="204" y="204"/>
                  <a:pt x="239" y="204"/>
                </a:cubicBezTo>
                <a:cubicBezTo>
                  <a:pt x="239" y="195"/>
                  <a:pt x="239" y="195"/>
                  <a:pt x="239" y="195"/>
                </a:cubicBezTo>
                <a:cubicBezTo>
                  <a:pt x="239" y="169"/>
                  <a:pt x="266" y="142"/>
                  <a:pt x="292" y="142"/>
                </a:cubicBezTo>
                <a:cubicBezTo>
                  <a:pt x="301" y="142"/>
                  <a:pt x="319" y="151"/>
                  <a:pt x="319" y="160"/>
                </a:cubicBezTo>
                <a:cubicBezTo>
                  <a:pt x="337" y="160"/>
                  <a:pt x="346" y="151"/>
                  <a:pt x="355" y="151"/>
                </a:cubicBezTo>
                <a:cubicBezTo>
                  <a:pt x="346" y="160"/>
                  <a:pt x="346" y="169"/>
                  <a:pt x="337" y="178"/>
                </a:cubicBezTo>
                <a:cubicBezTo>
                  <a:pt x="346" y="178"/>
                  <a:pt x="355" y="169"/>
                  <a:pt x="364" y="169"/>
                </a:cubicBezTo>
                <a:cubicBezTo>
                  <a:pt x="355" y="178"/>
                  <a:pt x="346" y="187"/>
                  <a:pt x="337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36743" tIns="18371" rIns="36743" bIns="18371" anchor="ctr"/>
          <a:lstStyle/>
          <a:p>
            <a:pPr>
              <a:defRPr/>
            </a:pPr>
            <a:endParaRPr lang="en-US" sz="1181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eform 79"/>
          <p:cNvSpPr>
            <a:spLocks noChangeArrowheads="1"/>
          </p:cNvSpPr>
          <p:nvPr userDrawn="1"/>
        </p:nvSpPr>
        <p:spPr bwMode="auto">
          <a:xfrm>
            <a:off x="10702934" y="6264433"/>
            <a:ext cx="371856" cy="298813"/>
          </a:xfrm>
          <a:custGeom>
            <a:avLst/>
            <a:gdLst>
              <a:gd name="T0" fmla="*/ 240 w 479"/>
              <a:gd name="T1" fmla="*/ 0 h 471"/>
              <a:gd name="T2" fmla="*/ 240 w 479"/>
              <a:gd name="T3" fmla="*/ 0 h 471"/>
              <a:gd name="T4" fmla="*/ 0 w 479"/>
              <a:gd name="T5" fmla="*/ 231 h 471"/>
              <a:gd name="T6" fmla="*/ 240 w 479"/>
              <a:gd name="T7" fmla="*/ 470 h 471"/>
              <a:gd name="T8" fmla="*/ 478 w 479"/>
              <a:gd name="T9" fmla="*/ 231 h 471"/>
              <a:gd name="T10" fmla="*/ 240 w 479"/>
              <a:gd name="T11" fmla="*/ 0 h 471"/>
              <a:gd name="T12" fmla="*/ 293 w 479"/>
              <a:gd name="T13" fmla="*/ 160 h 471"/>
              <a:gd name="T14" fmla="*/ 293 w 479"/>
              <a:gd name="T15" fmla="*/ 160 h 471"/>
              <a:gd name="T16" fmla="*/ 257 w 479"/>
              <a:gd name="T17" fmla="*/ 160 h 471"/>
              <a:gd name="T18" fmla="*/ 249 w 479"/>
              <a:gd name="T19" fmla="*/ 178 h 471"/>
              <a:gd name="T20" fmla="*/ 249 w 479"/>
              <a:gd name="T21" fmla="*/ 195 h 471"/>
              <a:gd name="T22" fmla="*/ 293 w 479"/>
              <a:gd name="T23" fmla="*/ 195 h 471"/>
              <a:gd name="T24" fmla="*/ 293 w 479"/>
              <a:gd name="T25" fmla="*/ 240 h 471"/>
              <a:gd name="T26" fmla="*/ 249 w 479"/>
              <a:gd name="T27" fmla="*/ 240 h 471"/>
              <a:gd name="T28" fmla="*/ 249 w 479"/>
              <a:gd name="T29" fmla="*/ 346 h 471"/>
              <a:gd name="T30" fmla="*/ 213 w 479"/>
              <a:gd name="T31" fmla="*/ 346 h 471"/>
              <a:gd name="T32" fmla="*/ 213 w 479"/>
              <a:gd name="T33" fmla="*/ 240 h 471"/>
              <a:gd name="T34" fmla="*/ 169 w 479"/>
              <a:gd name="T35" fmla="*/ 240 h 471"/>
              <a:gd name="T36" fmla="*/ 169 w 479"/>
              <a:gd name="T37" fmla="*/ 195 h 471"/>
              <a:gd name="T38" fmla="*/ 213 w 479"/>
              <a:gd name="T39" fmla="*/ 195 h 471"/>
              <a:gd name="T40" fmla="*/ 213 w 479"/>
              <a:gd name="T41" fmla="*/ 178 h 471"/>
              <a:gd name="T42" fmla="*/ 257 w 479"/>
              <a:gd name="T43" fmla="*/ 125 h 471"/>
              <a:gd name="T44" fmla="*/ 293 w 479"/>
              <a:gd name="T45" fmla="*/ 125 h 471"/>
              <a:gd name="T46" fmla="*/ 293 w 479"/>
              <a:gd name="T47" fmla="*/ 160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79" h="471">
                <a:moveTo>
                  <a:pt x="240" y="0"/>
                </a:moveTo>
                <a:lnTo>
                  <a:pt x="240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3"/>
                  <a:pt x="106" y="470"/>
                  <a:pt x="240" y="470"/>
                </a:cubicBezTo>
                <a:cubicBezTo>
                  <a:pt x="372" y="470"/>
                  <a:pt x="478" y="363"/>
                  <a:pt x="478" y="231"/>
                </a:cubicBezTo>
                <a:cubicBezTo>
                  <a:pt x="478" y="107"/>
                  <a:pt x="372" y="0"/>
                  <a:pt x="240" y="0"/>
                </a:cubicBezTo>
                <a:close/>
                <a:moveTo>
                  <a:pt x="293" y="160"/>
                </a:moveTo>
                <a:lnTo>
                  <a:pt x="293" y="160"/>
                </a:lnTo>
                <a:cubicBezTo>
                  <a:pt x="257" y="160"/>
                  <a:pt x="257" y="160"/>
                  <a:pt x="257" y="160"/>
                </a:cubicBezTo>
                <a:cubicBezTo>
                  <a:pt x="257" y="160"/>
                  <a:pt x="249" y="169"/>
                  <a:pt x="249" y="178"/>
                </a:cubicBezTo>
                <a:cubicBezTo>
                  <a:pt x="249" y="195"/>
                  <a:pt x="249" y="195"/>
                  <a:pt x="249" y="195"/>
                </a:cubicBezTo>
                <a:cubicBezTo>
                  <a:pt x="293" y="195"/>
                  <a:pt x="293" y="195"/>
                  <a:pt x="293" y="195"/>
                </a:cubicBezTo>
                <a:cubicBezTo>
                  <a:pt x="293" y="240"/>
                  <a:pt x="293" y="240"/>
                  <a:pt x="293" y="240"/>
                </a:cubicBezTo>
                <a:cubicBezTo>
                  <a:pt x="249" y="240"/>
                  <a:pt x="249" y="240"/>
                  <a:pt x="249" y="240"/>
                </a:cubicBezTo>
                <a:cubicBezTo>
                  <a:pt x="249" y="346"/>
                  <a:pt x="249" y="346"/>
                  <a:pt x="249" y="346"/>
                </a:cubicBezTo>
                <a:cubicBezTo>
                  <a:pt x="213" y="346"/>
                  <a:pt x="213" y="346"/>
                  <a:pt x="213" y="346"/>
                </a:cubicBezTo>
                <a:cubicBezTo>
                  <a:pt x="213" y="240"/>
                  <a:pt x="213" y="240"/>
                  <a:pt x="213" y="240"/>
                </a:cubicBezTo>
                <a:cubicBezTo>
                  <a:pt x="169" y="240"/>
                  <a:pt x="169" y="240"/>
                  <a:pt x="169" y="240"/>
                </a:cubicBezTo>
                <a:cubicBezTo>
                  <a:pt x="169" y="195"/>
                  <a:pt x="169" y="195"/>
                  <a:pt x="169" y="195"/>
                </a:cubicBezTo>
                <a:cubicBezTo>
                  <a:pt x="213" y="195"/>
                  <a:pt x="213" y="195"/>
                  <a:pt x="213" y="195"/>
                </a:cubicBezTo>
                <a:cubicBezTo>
                  <a:pt x="213" y="178"/>
                  <a:pt x="213" y="178"/>
                  <a:pt x="213" y="178"/>
                </a:cubicBezTo>
                <a:cubicBezTo>
                  <a:pt x="213" y="151"/>
                  <a:pt x="230" y="125"/>
                  <a:pt x="257" y="125"/>
                </a:cubicBezTo>
                <a:cubicBezTo>
                  <a:pt x="293" y="125"/>
                  <a:pt x="293" y="125"/>
                  <a:pt x="293" y="125"/>
                </a:cubicBezTo>
                <a:lnTo>
                  <a:pt x="293" y="1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36743" tIns="18371" rIns="36743" bIns="18371" anchor="ctr"/>
          <a:lstStyle/>
          <a:p>
            <a:pPr>
              <a:defRPr/>
            </a:pPr>
            <a:endParaRPr lang="en-US" sz="1181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Freeform 49"/>
          <p:cNvSpPr>
            <a:spLocks noChangeAspect="1" noChangeArrowheads="1"/>
          </p:cNvSpPr>
          <p:nvPr userDrawn="1"/>
        </p:nvSpPr>
        <p:spPr bwMode="auto">
          <a:xfrm>
            <a:off x="11120845" y="6268411"/>
            <a:ext cx="371856" cy="295287"/>
          </a:xfrm>
          <a:custGeom>
            <a:avLst/>
            <a:gdLst>
              <a:gd name="T0" fmla="*/ 239 w 479"/>
              <a:gd name="T1" fmla="*/ 0 h 471"/>
              <a:gd name="T2" fmla="*/ 239 w 479"/>
              <a:gd name="T3" fmla="*/ 0 h 471"/>
              <a:gd name="T4" fmla="*/ 0 w 479"/>
              <a:gd name="T5" fmla="*/ 231 h 471"/>
              <a:gd name="T6" fmla="*/ 239 w 479"/>
              <a:gd name="T7" fmla="*/ 470 h 471"/>
              <a:gd name="T8" fmla="*/ 478 w 479"/>
              <a:gd name="T9" fmla="*/ 231 h 471"/>
              <a:gd name="T10" fmla="*/ 239 w 479"/>
              <a:gd name="T11" fmla="*/ 0 h 471"/>
              <a:gd name="T12" fmla="*/ 177 w 479"/>
              <a:gd name="T13" fmla="*/ 338 h 471"/>
              <a:gd name="T14" fmla="*/ 177 w 479"/>
              <a:gd name="T15" fmla="*/ 338 h 471"/>
              <a:gd name="T16" fmla="*/ 133 w 479"/>
              <a:gd name="T17" fmla="*/ 338 h 471"/>
              <a:gd name="T18" fmla="*/ 133 w 479"/>
              <a:gd name="T19" fmla="*/ 178 h 471"/>
              <a:gd name="T20" fmla="*/ 177 w 479"/>
              <a:gd name="T21" fmla="*/ 178 h 471"/>
              <a:gd name="T22" fmla="*/ 177 w 479"/>
              <a:gd name="T23" fmla="*/ 338 h 471"/>
              <a:gd name="T24" fmla="*/ 159 w 479"/>
              <a:gd name="T25" fmla="*/ 160 h 471"/>
              <a:gd name="T26" fmla="*/ 159 w 479"/>
              <a:gd name="T27" fmla="*/ 160 h 471"/>
              <a:gd name="T28" fmla="*/ 133 w 479"/>
              <a:gd name="T29" fmla="*/ 134 h 471"/>
              <a:gd name="T30" fmla="*/ 159 w 479"/>
              <a:gd name="T31" fmla="*/ 107 h 471"/>
              <a:gd name="T32" fmla="*/ 186 w 479"/>
              <a:gd name="T33" fmla="*/ 134 h 471"/>
              <a:gd name="T34" fmla="*/ 159 w 479"/>
              <a:gd name="T35" fmla="*/ 160 h 471"/>
              <a:gd name="T36" fmla="*/ 354 w 479"/>
              <a:gd name="T37" fmla="*/ 338 h 471"/>
              <a:gd name="T38" fmla="*/ 354 w 479"/>
              <a:gd name="T39" fmla="*/ 338 h 471"/>
              <a:gd name="T40" fmla="*/ 310 w 479"/>
              <a:gd name="T41" fmla="*/ 338 h 471"/>
              <a:gd name="T42" fmla="*/ 310 w 479"/>
              <a:gd name="T43" fmla="*/ 249 h 471"/>
              <a:gd name="T44" fmla="*/ 284 w 479"/>
              <a:gd name="T45" fmla="*/ 213 h 471"/>
              <a:gd name="T46" fmla="*/ 256 w 479"/>
              <a:gd name="T47" fmla="*/ 231 h 471"/>
              <a:gd name="T48" fmla="*/ 256 w 479"/>
              <a:gd name="T49" fmla="*/ 240 h 471"/>
              <a:gd name="T50" fmla="*/ 256 w 479"/>
              <a:gd name="T51" fmla="*/ 338 h 471"/>
              <a:gd name="T52" fmla="*/ 212 w 479"/>
              <a:gd name="T53" fmla="*/ 338 h 471"/>
              <a:gd name="T54" fmla="*/ 212 w 479"/>
              <a:gd name="T55" fmla="*/ 231 h 471"/>
              <a:gd name="T56" fmla="*/ 203 w 479"/>
              <a:gd name="T57" fmla="*/ 178 h 471"/>
              <a:gd name="T58" fmla="*/ 247 w 479"/>
              <a:gd name="T59" fmla="*/ 178 h 471"/>
              <a:gd name="T60" fmla="*/ 247 w 479"/>
              <a:gd name="T61" fmla="*/ 196 h 471"/>
              <a:gd name="T62" fmla="*/ 256 w 479"/>
              <a:gd name="T63" fmla="*/ 196 h 471"/>
              <a:gd name="T64" fmla="*/ 300 w 479"/>
              <a:gd name="T65" fmla="*/ 178 h 471"/>
              <a:gd name="T66" fmla="*/ 354 w 479"/>
              <a:gd name="T67" fmla="*/ 240 h 471"/>
              <a:gd name="T68" fmla="*/ 354 w 479"/>
              <a:gd name="T69" fmla="*/ 33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79" h="471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4"/>
                  <a:pt x="106" y="470"/>
                  <a:pt x="239" y="470"/>
                </a:cubicBezTo>
                <a:cubicBezTo>
                  <a:pt x="372" y="470"/>
                  <a:pt x="478" y="364"/>
                  <a:pt x="478" y="231"/>
                </a:cubicBezTo>
                <a:cubicBezTo>
                  <a:pt x="478" y="107"/>
                  <a:pt x="372" y="0"/>
                  <a:pt x="239" y="0"/>
                </a:cubicBezTo>
                <a:close/>
                <a:moveTo>
                  <a:pt x="177" y="338"/>
                </a:moveTo>
                <a:lnTo>
                  <a:pt x="177" y="338"/>
                </a:lnTo>
                <a:cubicBezTo>
                  <a:pt x="133" y="338"/>
                  <a:pt x="133" y="338"/>
                  <a:pt x="133" y="338"/>
                </a:cubicBezTo>
                <a:cubicBezTo>
                  <a:pt x="133" y="178"/>
                  <a:pt x="133" y="178"/>
                  <a:pt x="133" y="178"/>
                </a:cubicBezTo>
                <a:cubicBezTo>
                  <a:pt x="177" y="178"/>
                  <a:pt x="177" y="178"/>
                  <a:pt x="177" y="178"/>
                </a:cubicBezTo>
                <a:lnTo>
                  <a:pt x="177" y="338"/>
                </a:lnTo>
                <a:close/>
                <a:moveTo>
                  <a:pt x="159" y="160"/>
                </a:moveTo>
                <a:lnTo>
                  <a:pt x="159" y="160"/>
                </a:lnTo>
                <a:cubicBezTo>
                  <a:pt x="141" y="160"/>
                  <a:pt x="133" y="151"/>
                  <a:pt x="133" y="134"/>
                </a:cubicBezTo>
                <a:cubicBezTo>
                  <a:pt x="133" y="125"/>
                  <a:pt x="141" y="107"/>
                  <a:pt x="159" y="107"/>
                </a:cubicBezTo>
                <a:cubicBezTo>
                  <a:pt x="168" y="107"/>
                  <a:pt x="177" y="125"/>
                  <a:pt x="186" y="134"/>
                </a:cubicBezTo>
                <a:cubicBezTo>
                  <a:pt x="186" y="151"/>
                  <a:pt x="168" y="160"/>
                  <a:pt x="159" y="160"/>
                </a:cubicBezTo>
                <a:close/>
                <a:moveTo>
                  <a:pt x="354" y="338"/>
                </a:moveTo>
                <a:lnTo>
                  <a:pt x="354" y="338"/>
                </a:lnTo>
                <a:cubicBezTo>
                  <a:pt x="310" y="338"/>
                  <a:pt x="310" y="338"/>
                  <a:pt x="310" y="338"/>
                </a:cubicBezTo>
                <a:cubicBezTo>
                  <a:pt x="310" y="249"/>
                  <a:pt x="310" y="249"/>
                  <a:pt x="310" y="249"/>
                </a:cubicBezTo>
                <a:cubicBezTo>
                  <a:pt x="310" y="231"/>
                  <a:pt x="300" y="213"/>
                  <a:pt x="284" y="213"/>
                </a:cubicBezTo>
                <a:cubicBezTo>
                  <a:pt x="275" y="213"/>
                  <a:pt x="265" y="222"/>
                  <a:pt x="256" y="231"/>
                </a:cubicBezTo>
                <a:lnTo>
                  <a:pt x="256" y="240"/>
                </a:lnTo>
                <a:cubicBezTo>
                  <a:pt x="256" y="338"/>
                  <a:pt x="256" y="338"/>
                  <a:pt x="256" y="338"/>
                </a:cubicBezTo>
                <a:cubicBezTo>
                  <a:pt x="212" y="338"/>
                  <a:pt x="212" y="338"/>
                  <a:pt x="212" y="338"/>
                </a:cubicBezTo>
                <a:cubicBezTo>
                  <a:pt x="212" y="231"/>
                  <a:pt x="212" y="231"/>
                  <a:pt x="212" y="231"/>
                </a:cubicBezTo>
                <a:cubicBezTo>
                  <a:pt x="212" y="205"/>
                  <a:pt x="212" y="196"/>
                  <a:pt x="203" y="178"/>
                </a:cubicBezTo>
                <a:cubicBezTo>
                  <a:pt x="247" y="178"/>
                  <a:pt x="247" y="178"/>
                  <a:pt x="247" y="178"/>
                </a:cubicBezTo>
                <a:cubicBezTo>
                  <a:pt x="247" y="196"/>
                  <a:pt x="247" y="196"/>
                  <a:pt x="247" y="196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6" y="187"/>
                  <a:pt x="275" y="178"/>
                  <a:pt x="300" y="178"/>
                </a:cubicBezTo>
                <a:cubicBezTo>
                  <a:pt x="337" y="178"/>
                  <a:pt x="354" y="196"/>
                  <a:pt x="354" y="240"/>
                </a:cubicBezTo>
                <a:lnTo>
                  <a:pt x="354" y="33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36743" tIns="18371" rIns="36743" bIns="18371" anchor="ctr"/>
          <a:lstStyle/>
          <a:p>
            <a:pPr>
              <a:defRPr/>
            </a:pPr>
            <a:endParaRPr lang="en-US" sz="1181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Freeform 165"/>
          <p:cNvSpPr>
            <a:spLocks noEditPoints="1"/>
          </p:cNvSpPr>
          <p:nvPr userDrawn="1"/>
        </p:nvSpPr>
        <p:spPr bwMode="auto">
          <a:xfrm>
            <a:off x="865413" y="6116895"/>
            <a:ext cx="343963" cy="308454"/>
          </a:xfrm>
          <a:custGeom>
            <a:avLst/>
            <a:gdLst>
              <a:gd name="T0" fmla="*/ 94 w 187"/>
              <a:gd name="T1" fmla="*/ 0 h 189"/>
              <a:gd name="T2" fmla="*/ 12 w 187"/>
              <a:gd name="T3" fmla="*/ 176 h 189"/>
              <a:gd name="T4" fmla="*/ 0 w 187"/>
              <a:gd name="T5" fmla="*/ 189 h 189"/>
              <a:gd name="T6" fmla="*/ 187 w 187"/>
              <a:gd name="T7" fmla="*/ 48 h 189"/>
              <a:gd name="T8" fmla="*/ 71 w 187"/>
              <a:gd name="T9" fmla="*/ 176 h 189"/>
              <a:gd name="T10" fmla="*/ 36 w 187"/>
              <a:gd name="T11" fmla="*/ 153 h 189"/>
              <a:gd name="T12" fmla="*/ 71 w 187"/>
              <a:gd name="T13" fmla="*/ 176 h 189"/>
              <a:gd name="T14" fmla="*/ 25 w 187"/>
              <a:gd name="T15" fmla="*/ 129 h 189"/>
              <a:gd name="T16" fmla="*/ 83 w 187"/>
              <a:gd name="T17" fmla="*/ 118 h 189"/>
              <a:gd name="T18" fmla="*/ 83 w 187"/>
              <a:gd name="T19" fmla="*/ 106 h 189"/>
              <a:gd name="T20" fmla="*/ 25 w 187"/>
              <a:gd name="T21" fmla="*/ 95 h 189"/>
              <a:gd name="T22" fmla="*/ 83 w 187"/>
              <a:gd name="T23" fmla="*/ 106 h 189"/>
              <a:gd name="T24" fmla="*/ 25 w 187"/>
              <a:gd name="T25" fmla="*/ 82 h 189"/>
              <a:gd name="T26" fmla="*/ 83 w 187"/>
              <a:gd name="T27" fmla="*/ 71 h 189"/>
              <a:gd name="T28" fmla="*/ 83 w 187"/>
              <a:gd name="T29" fmla="*/ 59 h 189"/>
              <a:gd name="T30" fmla="*/ 25 w 187"/>
              <a:gd name="T31" fmla="*/ 48 h 189"/>
              <a:gd name="T32" fmla="*/ 83 w 187"/>
              <a:gd name="T33" fmla="*/ 59 h 189"/>
              <a:gd name="T34" fmla="*/ 25 w 187"/>
              <a:gd name="T35" fmla="*/ 35 h 189"/>
              <a:gd name="T36" fmla="*/ 83 w 187"/>
              <a:gd name="T37" fmla="*/ 24 h 189"/>
              <a:gd name="T38" fmla="*/ 141 w 187"/>
              <a:gd name="T39" fmla="*/ 164 h 189"/>
              <a:gd name="T40" fmla="*/ 118 w 187"/>
              <a:gd name="T41" fmla="*/ 142 h 189"/>
              <a:gd name="T42" fmla="*/ 141 w 187"/>
              <a:gd name="T43" fmla="*/ 164 h 189"/>
              <a:gd name="T44" fmla="*/ 118 w 187"/>
              <a:gd name="T45" fmla="*/ 129 h 189"/>
              <a:gd name="T46" fmla="*/ 141 w 187"/>
              <a:gd name="T47" fmla="*/ 106 h 189"/>
              <a:gd name="T48" fmla="*/ 141 w 187"/>
              <a:gd name="T49" fmla="*/ 95 h 189"/>
              <a:gd name="T50" fmla="*/ 118 w 187"/>
              <a:gd name="T51" fmla="*/ 71 h 189"/>
              <a:gd name="T52" fmla="*/ 141 w 187"/>
              <a:gd name="T53" fmla="*/ 95 h 189"/>
              <a:gd name="T54" fmla="*/ 152 w 187"/>
              <a:gd name="T55" fmla="*/ 164 h 189"/>
              <a:gd name="T56" fmla="*/ 176 w 187"/>
              <a:gd name="T57" fmla="*/ 142 h 189"/>
              <a:gd name="T58" fmla="*/ 176 w 187"/>
              <a:gd name="T59" fmla="*/ 129 h 189"/>
              <a:gd name="T60" fmla="*/ 152 w 187"/>
              <a:gd name="T61" fmla="*/ 106 h 189"/>
              <a:gd name="T62" fmla="*/ 176 w 187"/>
              <a:gd name="T63" fmla="*/ 129 h 189"/>
              <a:gd name="T64" fmla="*/ 152 w 187"/>
              <a:gd name="T65" fmla="*/ 95 h 189"/>
              <a:gd name="T66" fmla="*/ 176 w 187"/>
              <a:gd name="T67" fmla="*/ 71 h 18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87" h="189">
                <a:moveTo>
                  <a:pt x="94" y="48"/>
                </a:moveTo>
                <a:lnTo>
                  <a:pt x="94" y="0"/>
                </a:lnTo>
                <a:lnTo>
                  <a:pt x="12" y="0"/>
                </a:lnTo>
                <a:lnTo>
                  <a:pt x="12" y="176"/>
                </a:lnTo>
                <a:lnTo>
                  <a:pt x="0" y="176"/>
                </a:lnTo>
                <a:lnTo>
                  <a:pt x="0" y="189"/>
                </a:lnTo>
                <a:lnTo>
                  <a:pt x="187" y="189"/>
                </a:lnTo>
                <a:lnTo>
                  <a:pt x="187" y="48"/>
                </a:lnTo>
                <a:lnTo>
                  <a:pt x="94" y="48"/>
                </a:lnTo>
                <a:close/>
                <a:moveTo>
                  <a:pt x="71" y="176"/>
                </a:moveTo>
                <a:lnTo>
                  <a:pt x="36" y="176"/>
                </a:lnTo>
                <a:lnTo>
                  <a:pt x="36" y="153"/>
                </a:lnTo>
                <a:lnTo>
                  <a:pt x="71" y="153"/>
                </a:lnTo>
                <a:lnTo>
                  <a:pt x="71" y="176"/>
                </a:lnTo>
                <a:close/>
                <a:moveTo>
                  <a:pt x="83" y="129"/>
                </a:moveTo>
                <a:lnTo>
                  <a:pt x="25" y="129"/>
                </a:lnTo>
                <a:lnTo>
                  <a:pt x="25" y="118"/>
                </a:lnTo>
                <a:lnTo>
                  <a:pt x="83" y="118"/>
                </a:lnTo>
                <a:lnTo>
                  <a:pt x="83" y="129"/>
                </a:lnTo>
                <a:close/>
                <a:moveTo>
                  <a:pt x="83" y="106"/>
                </a:moveTo>
                <a:lnTo>
                  <a:pt x="25" y="106"/>
                </a:lnTo>
                <a:lnTo>
                  <a:pt x="25" y="95"/>
                </a:lnTo>
                <a:lnTo>
                  <a:pt x="83" y="95"/>
                </a:lnTo>
                <a:lnTo>
                  <a:pt x="83" y="106"/>
                </a:lnTo>
                <a:close/>
                <a:moveTo>
                  <a:pt x="83" y="82"/>
                </a:moveTo>
                <a:lnTo>
                  <a:pt x="25" y="82"/>
                </a:lnTo>
                <a:lnTo>
                  <a:pt x="25" y="71"/>
                </a:lnTo>
                <a:lnTo>
                  <a:pt x="83" y="71"/>
                </a:lnTo>
                <a:lnTo>
                  <a:pt x="83" y="82"/>
                </a:lnTo>
                <a:close/>
                <a:moveTo>
                  <a:pt x="83" y="59"/>
                </a:moveTo>
                <a:lnTo>
                  <a:pt x="25" y="59"/>
                </a:lnTo>
                <a:lnTo>
                  <a:pt x="25" y="48"/>
                </a:lnTo>
                <a:lnTo>
                  <a:pt x="83" y="48"/>
                </a:lnTo>
                <a:lnTo>
                  <a:pt x="83" y="59"/>
                </a:lnTo>
                <a:close/>
                <a:moveTo>
                  <a:pt x="83" y="35"/>
                </a:moveTo>
                <a:lnTo>
                  <a:pt x="25" y="35"/>
                </a:lnTo>
                <a:lnTo>
                  <a:pt x="25" y="24"/>
                </a:lnTo>
                <a:lnTo>
                  <a:pt x="83" y="24"/>
                </a:lnTo>
                <a:lnTo>
                  <a:pt x="83" y="35"/>
                </a:lnTo>
                <a:close/>
                <a:moveTo>
                  <a:pt x="141" y="164"/>
                </a:moveTo>
                <a:lnTo>
                  <a:pt x="118" y="164"/>
                </a:lnTo>
                <a:lnTo>
                  <a:pt x="118" y="142"/>
                </a:lnTo>
                <a:lnTo>
                  <a:pt x="141" y="142"/>
                </a:lnTo>
                <a:lnTo>
                  <a:pt x="141" y="164"/>
                </a:lnTo>
                <a:close/>
                <a:moveTo>
                  <a:pt x="141" y="129"/>
                </a:moveTo>
                <a:lnTo>
                  <a:pt x="118" y="129"/>
                </a:lnTo>
                <a:lnTo>
                  <a:pt x="118" y="106"/>
                </a:lnTo>
                <a:lnTo>
                  <a:pt x="141" y="106"/>
                </a:lnTo>
                <a:lnTo>
                  <a:pt x="141" y="129"/>
                </a:lnTo>
                <a:close/>
                <a:moveTo>
                  <a:pt x="141" y="95"/>
                </a:moveTo>
                <a:lnTo>
                  <a:pt x="118" y="95"/>
                </a:lnTo>
                <a:lnTo>
                  <a:pt x="118" y="71"/>
                </a:lnTo>
                <a:lnTo>
                  <a:pt x="141" y="71"/>
                </a:lnTo>
                <a:lnTo>
                  <a:pt x="141" y="95"/>
                </a:lnTo>
                <a:close/>
                <a:moveTo>
                  <a:pt x="176" y="164"/>
                </a:moveTo>
                <a:lnTo>
                  <a:pt x="152" y="164"/>
                </a:lnTo>
                <a:lnTo>
                  <a:pt x="152" y="142"/>
                </a:lnTo>
                <a:lnTo>
                  <a:pt x="176" y="142"/>
                </a:lnTo>
                <a:lnTo>
                  <a:pt x="176" y="164"/>
                </a:lnTo>
                <a:close/>
                <a:moveTo>
                  <a:pt x="176" y="129"/>
                </a:moveTo>
                <a:lnTo>
                  <a:pt x="152" y="129"/>
                </a:lnTo>
                <a:lnTo>
                  <a:pt x="152" y="106"/>
                </a:lnTo>
                <a:lnTo>
                  <a:pt x="176" y="106"/>
                </a:lnTo>
                <a:lnTo>
                  <a:pt x="176" y="129"/>
                </a:lnTo>
                <a:close/>
                <a:moveTo>
                  <a:pt x="176" y="95"/>
                </a:moveTo>
                <a:lnTo>
                  <a:pt x="152" y="95"/>
                </a:lnTo>
                <a:lnTo>
                  <a:pt x="152" y="71"/>
                </a:lnTo>
                <a:lnTo>
                  <a:pt x="176" y="71"/>
                </a:lnTo>
                <a:lnTo>
                  <a:pt x="176" y="9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7979" tIns="48990" rIns="97979" bIns="48990"/>
          <a:lstStyle/>
          <a:p>
            <a:endParaRPr lang="en-US" sz="1181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85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0" r:id="rId69"/>
    <p:sldLayoutId id="2147483731" r:id="rId70"/>
    <p:sldLayoutId id="2147483732" r:id="rId71"/>
    <p:sldLayoutId id="2147483733" r:id="rId72"/>
    <p:sldLayoutId id="2147483734" r:id="rId73"/>
  </p:sldLayoutIdLst>
  <p:hf hdr="0" ftr="0" dt="0"/>
  <p:txStyles>
    <p:titleStyle>
      <a:lvl1pPr algn="l" defTabSz="91439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  <a:sym typeface="Arial" panose="020B0604020202020204" pitchFamily="34" charset="0"/>
        </a:defRPr>
      </a:lvl1pPr>
    </p:titleStyle>
    <p:bodyStyle>
      <a:lvl1pPr marL="228598" indent="-228598" algn="l" defTabSz="91439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1pPr>
      <a:lvl2pPr marL="685794" indent="-228598" algn="l" defTabSz="9143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2pPr>
      <a:lvl3pPr marL="1142990" indent="-228598" algn="l" defTabSz="9143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3pPr>
      <a:lvl4pPr marL="1600186" indent="-228598" algn="l" defTabSz="9143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4pPr>
      <a:lvl5pPr marL="2057382" indent="-228598" algn="l" defTabSz="9143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  <a:sym typeface="Arial" panose="020B0604020202020204" pitchFamily="34" charset="0"/>
        </a:defRPr>
      </a:lvl5pPr>
      <a:lvl6pPr marL="2514578" indent="-228598" algn="l" defTabSz="9143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4" indent="-228598" algn="l" defTabSz="9143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70" indent="-228598" algn="l" defTabSz="9143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6" indent="-228598" algn="l" defTabSz="9143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2" algn="l" defTabSz="9143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8" algn="l" defTabSz="9143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4" algn="l" defTabSz="9143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0" algn="l" defTabSz="9143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6" algn="l" defTabSz="9143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2" algn="l" defTabSz="9143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8" algn="l" defTabSz="9143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2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06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  <p:sldLayoutId id="2147483769" r:id="rId34"/>
    <p:sldLayoutId id="2147483770" r:id="rId35"/>
    <p:sldLayoutId id="2147483771" r:id="rId36"/>
    <p:sldLayoutId id="2147483772" r:id="rId37"/>
    <p:sldLayoutId id="2147483773" r:id="rId38"/>
    <p:sldLayoutId id="2147483774" r:id="rId39"/>
    <p:sldLayoutId id="2147483775" r:id="rId40"/>
    <p:sldLayoutId id="2147483776" r:id="rId41"/>
    <p:sldLayoutId id="2147483777" r:id="rId42"/>
    <p:sldLayoutId id="2147483778" r:id="rId43"/>
    <p:sldLayoutId id="2147483779" r:id="rId44"/>
    <p:sldLayoutId id="2147483780" r:id="rId45"/>
    <p:sldLayoutId id="2147483781" r:id="rId46"/>
    <p:sldLayoutId id="2147483782" r:id="rId47"/>
    <p:sldLayoutId id="2147483783" r:id="rId48"/>
    <p:sldLayoutId id="2147483784" r:id="rId49"/>
    <p:sldLayoutId id="2147483785" r:id="rId50"/>
    <p:sldLayoutId id="2147483786" r:id="rId51"/>
    <p:sldLayoutId id="2147483787" r:id="rId52"/>
    <p:sldLayoutId id="2147483788" r:id="rId53"/>
    <p:sldLayoutId id="2147483789" r:id="rId54"/>
    <p:sldLayoutId id="2147483790" r:id="rId55"/>
    <p:sldLayoutId id="2147483791" r:id="rId56"/>
    <p:sldLayoutId id="2147483792" r:id="rId57"/>
    <p:sldLayoutId id="2147483793" r:id="rId58"/>
    <p:sldLayoutId id="2147483794" r:id="rId59"/>
    <p:sldLayoutId id="2147483795" r:id="rId60"/>
    <p:sldLayoutId id="2147483796" r:id="rId61"/>
    <p:sldLayoutId id="2147483797" r:id="rId62"/>
    <p:sldLayoutId id="2147483798" r:id="rId63"/>
    <p:sldLayoutId id="2147483799" r:id="rId64"/>
    <p:sldLayoutId id="2147483800" r:id="rId65"/>
    <p:sldLayoutId id="2147483801" r:id="rId66"/>
    <p:sldLayoutId id="2147483802" r:id="rId67"/>
    <p:sldLayoutId id="2147483803" r:id="rId68"/>
    <p:sldLayoutId id="2147483804" r:id="rId69"/>
    <p:sldLayoutId id="2147483805" r:id="rId70"/>
    <p:sldLayoutId id="2147483806" r:id="rId71"/>
    <p:sldLayoutId id="2147483807" r:id="rId72"/>
    <p:sldLayoutId id="2147483808" r:id="rId73"/>
    <p:sldLayoutId id="2147483809" r:id="rId74"/>
    <p:sldLayoutId id="2147483810" r:id="rId75"/>
    <p:sldLayoutId id="2147483811" r:id="rId76"/>
    <p:sldLayoutId id="2147483812" r:id="rId77"/>
    <p:sldLayoutId id="2147483813" r:id="rId78"/>
    <p:sldLayoutId id="2147483814" r:id="rId79"/>
    <p:sldLayoutId id="2147483815" r:id="rId80"/>
    <p:sldLayoutId id="2147483816" r:id="rId81"/>
    <p:sldLayoutId id="2147483817" r:id="rId82"/>
    <p:sldLayoutId id="2147483818" r:id="rId83"/>
    <p:sldLayoutId id="2147483819" r:id="rId84"/>
    <p:sldLayoutId id="2147483820" r:id="rId85"/>
    <p:sldLayoutId id="2147483821" r:id="rId86"/>
    <p:sldLayoutId id="2147483822" r:id="rId87"/>
    <p:sldLayoutId id="2147483823" r:id="rId88"/>
    <p:sldLayoutId id="2147483824" r:id="rId89"/>
    <p:sldLayoutId id="2147483825" r:id="rId90"/>
    <p:sldLayoutId id="2147483826" r:id="rId91"/>
    <p:sldLayoutId id="2147483827" r:id="rId92"/>
    <p:sldLayoutId id="2147483828" r:id="rId93"/>
    <p:sldLayoutId id="2147483829" r:id="rId94"/>
    <p:sldLayoutId id="2147483830" r:id="rId95"/>
    <p:sldLayoutId id="2147483831" r:id="rId96"/>
    <p:sldLayoutId id="2147483832" r:id="rId97"/>
    <p:sldLayoutId id="2147483833" r:id="rId98"/>
    <p:sldLayoutId id="2147483834" r:id="rId99"/>
    <p:sldLayoutId id="2147483835" r:id="rId100"/>
    <p:sldLayoutId id="2147483836" r:id="rId101"/>
    <p:sldLayoutId id="2147483837" r:id="rId102"/>
    <p:sldLayoutId id="2147483838" r:id="rId103"/>
    <p:sldLayoutId id="2147483839" r:id="rId104"/>
    <p:sldLayoutId id="2147483840" r:id="rId105"/>
    <p:sldLayoutId id="2147483841" r:id="rId106"/>
    <p:sldLayoutId id="2147483842" r:id="rId107"/>
    <p:sldLayoutId id="2147483843" r:id="rId108"/>
    <p:sldLayoutId id="2147483844" r:id="rId109"/>
    <p:sldLayoutId id="2147483845" r:id="rId110"/>
    <p:sldLayoutId id="2147483846" r:id="rId111"/>
    <p:sldLayoutId id="2147483847" r:id="rId112"/>
    <p:sldLayoutId id="2147483848" r:id="rId113"/>
    <p:sldLayoutId id="2147483849" r:id="rId114"/>
    <p:sldLayoutId id="2147483850" r:id="rId115"/>
    <p:sldLayoutId id="2147483851" r:id="rId116"/>
    <p:sldLayoutId id="2147483852" r:id="rId117"/>
    <p:sldLayoutId id="2147483853" r:id="rId118"/>
    <p:sldLayoutId id="2147483854" r:id="rId119"/>
    <p:sldLayoutId id="2147483855" r:id="rId120"/>
    <p:sldLayoutId id="2147483856" r:id="rId121"/>
  </p:sldLayoutIdLst>
  <p:txStyles>
    <p:titleStyle>
      <a:lvl1pPr algn="ctr" defTabSz="914378" rtl="0" eaLnBrk="1" latinLnBrk="0" hangingPunct="1">
        <a:lnSpc>
          <a:spcPct val="86000"/>
        </a:lnSpc>
        <a:spcBef>
          <a:spcPct val="0"/>
        </a:spcBef>
        <a:buNone/>
        <a:defRPr sz="2100" kern="800" spc="-4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500" kern="800" spc="-10">
          <a:solidFill>
            <a:schemeClr val="tx1"/>
          </a:solidFill>
          <a:latin typeface="+mn-lt"/>
          <a:ea typeface="+mn-ea"/>
          <a:cs typeface="+mn-cs"/>
        </a:defRPr>
      </a:lvl1pPr>
      <a:lvl2pPr marL="344480" indent="-173034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2pPr>
      <a:lvl3pPr marL="515925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800">
          <a:solidFill>
            <a:schemeClr val="tx1"/>
          </a:solidFill>
          <a:latin typeface="+mn-lt"/>
          <a:ea typeface="+mn-ea"/>
          <a:cs typeface="+mn-cs"/>
        </a:defRPr>
      </a:lvl3pPr>
      <a:lvl4pPr marL="687371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4pPr>
      <a:lvl5pPr marL="858817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200" kern="8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2.jpeg"/><Relationship Id="rId2" Type="http://schemas.openxmlformats.org/officeDocument/2006/relationships/tags" Target="../tags/tag78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8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atastudio.google.com/s/k32Xdz_CTlM" TargetMode="External"/><Relationship Id="rId1" Type="http://schemas.openxmlformats.org/officeDocument/2006/relationships/slideLayout" Target="../slideLayouts/slideLayout9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farm-assist.herokuapp.com/" TargetMode="External"/><Relationship Id="rId1" Type="http://schemas.openxmlformats.org/officeDocument/2006/relationships/slideLayout" Target="../slideLayouts/slideLayout7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emf"/><Relationship Id="rId7" Type="http://schemas.openxmlformats.org/officeDocument/2006/relationships/image" Target="../media/image18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91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198280" y="851"/>
          <a:ext cx="850" cy="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7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8280" y="851"/>
                        <a:ext cx="850" cy="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05" name="Rectangle 104"/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2000">
                <a:srgbClr val="0D1319">
                  <a:alpha val="71000"/>
                </a:srgbClr>
              </a:gs>
              <a:gs pos="100000">
                <a:schemeClr val="accent1">
                  <a:lumMod val="75000"/>
                  <a:alpha val="14000"/>
                </a:schemeClr>
              </a:gs>
            </a:gsLst>
            <a:lin ang="57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749" tIns="18374" rIns="36749" bIns="183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99364"/>
            <a:endParaRPr lang="en-US" sz="118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2180216"/>
            <a:ext cx="12192000" cy="91614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799364">
              <a:lnSpc>
                <a:spcPct val="90000"/>
              </a:lnSpc>
            </a:pPr>
            <a:r>
              <a:rPr lang="en-US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AI for Agriculture</a:t>
            </a:r>
            <a:endParaRPr lang="en-US" sz="6000" b="1" dirty="0">
              <a:solidFill>
                <a:srgbClr val="E2E2E2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8470" y="5542179"/>
            <a:ext cx="2315057" cy="255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799364">
              <a:lnSpc>
                <a:spcPct val="90000"/>
              </a:lnSpc>
            </a:pPr>
            <a:r>
              <a:rPr lang="en-US" sz="11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Integrated Farm Assist Platform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304911" y="4880068"/>
            <a:ext cx="1582177" cy="400328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64"/>
            <a:r>
              <a:rPr lang="en-US" sz="118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Enter the Agri world!</a:t>
            </a:r>
          </a:p>
        </p:txBody>
      </p:sp>
    </p:spTree>
    <p:extLst>
      <p:ext uri="{BB962C8B-B14F-4D97-AF65-F5344CB8AC3E}">
        <p14:creationId xmlns:p14="http://schemas.microsoft.com/office/powerpoint/2010/main" val="280297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0" y="3854450"/>
            <a:ext cx="4445000" cy="26160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910197" y="1949451"/>
            <a:ext cx="4281803" cy="2347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24799" y="1317481"/>
            <a:ext cx="2170578" cy="655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7000"/>
              </a:lnSpc>
            </a:pPr>
            <a:r>
              <a:rPr lang="en-US" dirty="0" smtClean="0"/>
              <a:t>2K</a:t>
            </a:r>
            <a:endParaRPr lang="en-US" dirty="0"/>
          </a:p>
          <a:p>
            <a:pPr>
              <a:lnSpc>
                <a:spcPct val="87000"/>
              </a:lnSpc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Number of Queries on zinc deficiency  in wheat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07494" y="3244326"/>
            <a:ext cx="3305176" cy="493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7000"/>
              </a:lnSpc>
            </a:pPr>
            <a:r>
              <a:rPr lang="en-US" dirty="0"/>
              <a:t>0.36M</a:t>
            </a:r>
          </a:p>
          <a:p>
            <a:pPr algn="r">
              <a:lnSpc>
                <a:spcPct val="87000"/>
              </a:lnSpc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Number of records of Wheat 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4439922" y="3168299"/>
            <a:ext cx="717526" cy="16323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0" rIns="0" bIns="182880" rtlCol="0" anchor="t" anchorCtr="0"/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5823599" y="2231850"/>
            <a:ext cx="717526" cy="163230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0" rIns="0" bIns="182880" rtlCol="0" anchor="t" anchorCtr="0"/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207275" y="1295402"/>
            <a:ext cx="717526" cy="163230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0" rIns="0" bIns="182880" rtlCol="0" anchor="t" anchorCtr="0"/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05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515436" y="1763625"/>
            <a:ext cx="717526" cy="163230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0" rIns="0" bIns="182880" rtlCol="0" anchor="t" anchorCtr="0"/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5131761" y="2700075"/>
            <a:ext cx="717526" cy="163230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0" rIns="0" bIns="182880" rtlCol="0" anchor="t" anchorCtr="0"/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183117" y="3439180"/>
            <a:ext cx="4297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2.8K</a:t>
            </a:r>
          </a:p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Number of unique Queries in plant protection for cotton (after cleaning stop words, defined library, punctuations, stemming)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451601" y="4004753"/>
            <a:ext cx="3471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39K</a:t>
            </a:r>
            <a:endParaRPr lang="en-US" sz="1600" dirty="0"/>
          </a:p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Number of unique Queries in plant protection for wheat (unique geographic column)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796279" y="4625307"/>
            <a:ext cx="2765831" cy="812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7000"/>
              </a:lnSpc>
            </a:pPr>
            <a:r>
              <a:rPr lang="en-US" sz="1600" dirty="0"/>
              <a:t>68K</a:t>
            </a:r>
            <a:endParaRPr lang="en-US" sz="1200" dirty="0"/>
          </a:p>
          <a:p>
            <a:pPr>
              <a:lnSpc>
                <a:spcPct val="87000"/>
              </a:lnSpc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Number of Queries in Plant Protection category of wheat </a:t>
            </a:r>
          </a:p>
          <a:p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064268" y="5312077"/>
            <a:ext cx="56918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 Categories of Queries within cotton</a:t>
            </a:r>
          </a:p>
          <a:p>
            <a:pPr lvl="1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- Plant Protection: 45%</a:t>
            </a:r>
          </a:p>
          <a:p>
            <a:pPr lvl="1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- Weather: 10%</a:t>
            </a:r>
          </a:p>
          <a:p>
            <a:pPr lvl="1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-  Fertilizer Use and Availability: 8.6%</a:t>
            </a:r>
          </a:p>
          <a:p>
            <a:pPr lvl="1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-  Market Information: 8.5%</a:t>
            </a:r>
          </a:p>
          <a:p>
            <a:pPr lvl="1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-  Varieties: 8%</a:t>
            </a:r>
          </a:p>
          <a:p>
            <a:pPr lvl="1"/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74" name="Elbow Connector 73"/>
          <p:cNvCxnSpPr>
            <a:cxnSpLocks/>
            <a:stCxn id="68" idx="2"/>
            <a:endCxn id="70" idx="1"/>
          </p:cNvCxnSpPr>
          <p:nvPr/>
        </p:nvCxnSpPr>
        <p:spPr>
          <a:xfrm rot="16200000" flipH="1">
            <a:off x="6830061" y="3440066"/>
            <a:ext cx="397195" cy="308918"/>
          </a:xfrm>
          <a:prstGeom prst="bentConnector2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cxnSpLocks/>
            <a:stCxn id="66" idx="2"/>
            <a:endCxn id="71" idx="1"/>
          </p:cNvCxnSpPr>
          <p:nvPr/>
        </p:nvCxnSpPr>
        <p:spPr>
          <a:xfrm rot="16200000" flipH="1">
            <a:off x="6069710" y="3976804"/>
            <a:ext cx="494543" cy="269239"/>
          </a:xfrm>
          <a:prstGeom prst="bentConnector2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cxnSpLocks/>
            <a:stCxn id="69" idx="2"/>
            <a:endCxn id="72" idx="1"/>
          </p:cNvCxnSpPr>
          <p:nvPr/>
        </p:nvCxnSpPr>
        <p:spPr>
          <a:xfrm rot="16200000" flipH="1">
            <a:off x="5307173" y="4515728"/>
            <a:ext cx="672456" cy="305755"/>
          </a:xfrm>
          <a:prstGeom prst="bentConnector2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cxnSpLocks/>
            <a:stCxn id="65" idx="2"/>
            <a:endCxn id="73" idx="1"/>
          </p:cNvCxnSpPr>
          <p:nvPr/>
        </p:nvCxnSpPr>
        <p:spPr>
          <a:xfrm rot="16200000" flipH="1">
            <a:off x="4314101" y="5285185"/>
            <a:ext cx="1234750" cy="265583"/>
          </a:xfrm>
          <a:prstGeom prst="bentConnector2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 rot="16200000" flipH="1">
            <a:off x="4570879" y="4212102"/>
            <a:ext cx="455612" cy="263525"/>
            <a:chOff x="5256213" y="3154363"/>
            <a:chExt cx="455612" cy="263525"/>
          </a:xfrm>
        </p:grpSpPr>
        <p:sp>
          <p:nvSpPr>
            <p:cNvPr id="79" name="Freeform 12"/>
            <p:cNvSpPr>
              <a:spLocks/>
            </p:cNvSpPr>
            <p:nvPr/>
          </p:nvSpPr>
          <p:spPr bwMode="auto">
            <a:xfrm>
              <a:off x="5256213" y="3205163"/>
              <a:ext cx="287337" cy="60325"/>
            </a:xfrm>
            <a:custGeom>
              <a:avLst/>
              <a:gdLst>
                <a:gd name="T0" fmla="*/ 1416 w 1416"/>
                <a:gd name="T1" fmla="*/ 0 h 292"/>
                <a:gd name="T2" fmla="*/ 1416 w 1416"/>
                <a:gd name="T3" fmla="*/ 0 h 292"/>
                <a:gd name="T4" fmla="*/ 146 w 1416"/>
                <a:gd name="T5" fmla="*/ 0 h 292"/>
                <a:gd name="T6" fmla="*/ 0 w 1416"/>
                <a:gd name="T7" fmla="*/ 146 h 292"/>
                <a:gd name="T8" fmla="*/ 146 w 1416"/>
                <a:gd name="T9" fmla="*/ 292 h 292"/>
                <a:gd name="T10" fmla="*/ 904 w 1416"/>
                <a:gd name="T11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6" h="292">
                  <a:moveTo>
                    <a:pt x="1416" y="0"/>
                  </a:moveTo>
                  <a:lnTo>
                    <a:pt x="1416" y="0"/>
                  </a:ln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227"/>
                    <a:pt x="65" y="292"/>
                    <a:pt x="146" y="292"/>
                  </a:cubicBezTo>
                  <a:lnTo>
                    <a:pt x="904" y="292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3"/>
            <p:cNvSpPr>
              <a:spLocks/>
            </p:cNvSpPr>
            <p:nvPr/>
          </p:nvSpPr>
          <p:spPr bwMode="auto">
            <a:xfrm>
              <a:off x="5368925" y="3265488"/>
              <a:ext cx="87312" cy="50800"/>
            </a:xfrm>
            <a:custGeom>
              <a:avLst/>
              <a:gdLst>
                <a:gd name="T0" fmla="*/ 50 w 426"/>
                <a:gd name="T1" fmla="*/ 0 h 256"/>
                <a:gd name="T2" fmla="*/ 50 w 426"/>
                <a:gd name="T3" fmla="*/ 0 h 256"/>
                <a:gd name="T4" fmla="*/ 0 w 426"/>
                <a:gd name="T5" fmla="*/ 110 h 256"/>
                <a:gd name="T6" fmla="*/ 146 w 426"/>
                <a:gd name="T7" fmla="*/ 256 h 256"/>
                <a:gd name="T8" fmla="*/ 426 w 426"/>
                <a:gd name="T9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256">
                  <a:moveTo>
                    <a:pt x="50" y="0"/>
                  </a:moveTo>
                  <a:lnTo>
                    <a:pt x="50" y="0"/>
                  </a:lnTo>
                  <a:cubicBezTo>
                    <a:pt x="19" y="27"/>
                    <a:pt x="0" y="66"/>
                    <a:pt x="0" y="110"/>
                  </a:cubicBezTo>
                  <a:cubicBezTo>
                    <a:pt x="0" y="191"/>
                    <a:pt x="65" y="256"/>
                    <a:pt x="146" y="256"/>
                  </a:cubicBezTo>
                  <a:lnTo>
                    <a:pt x="426" y="256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5405438" y="3316288"/>
              <a:ext cx="66675" cy="50800"/>
            </a:xfrm>
            <a:custGeom>
              <a:avLst/>
              <a:gdLst>
                <a:gd name="T0" fmla="*/ 40 w 330"/>
                <a:gd name="T1" fmla="*/ 0 h 247"/>
                <a:gd name="T2" fmla="*/ 40 w 330"/>
                <a:gd name="T3" fmla="*/ 0 h 247"/>
                <a:gd name="T4" fmla="*/ 0 w 330"/>
                <a:gd name="T5" fmla="*/ 101 h 247"/>
                <a:gd name="T6" fmla="*/ 146 w 330"/>
                <a:gd name="T7" fmla="*/ 247 h 247"/>
                <a:gd name="T8" fmla="*/ 330 w 330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247">
                  <a:moveTo>
                    <a:pt x="40" y="0"/>
                  </a:moveTo>
                  <a:lnTo>
                    <a:pt x="40" y="0"/>
                  </a:lnTo>
                  <a:cubicBezTo>
                    <a:pt x="15" y="27"/>
                    <a:pt x="0" y="62"/>
                    <a:pt x="0" y="101"/>
                  </a:cubicBezTo>
                  <a:cubicBezTo>
                    <a:pt x="0" y="182"/>
                    <a:pt x="65" y="247"/>
                    <a:pt x="146" y="247"/>
                  </a:cubicBezTo>
                  <a:lnTo>
                    <a:pt x="330" y="247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5"/>
            <p:cNvSpPr>
              <a:spLocks/>
            </p:cNvSpPr>
            <p:nvPr/>
          </p:nvSpPr>
          <p:spPr bwMode="auto">
            <a:xfrm>
              <a:off x="5432425" y="3154363"/>
              <a:ext cx="279400" cy="263525"/>
            </a:xfrm>
            <a:custGeom>
              <a:avLst/>
              <a:gdLst>
                <a:gd name="T0" fmla="*/ 92 w 1378"/>
                <a:gd name="T1" fmla="*/ 1047 h 1297"/>
                <a:gd name="T2" fmla="*/ 92 w 1378"/>
                <a:gd name="T3" fmla="*/ 1047 h 1297"/>
                <a:gd name="T4" fmla="*/ 49 w 1378"/>
                <a:gd name="T5" fmla="*/ 1151 h 1297"/>
                <a:gd name="T6" fmla="*/ 195 w 1378"/>
                <a:gd name="T7" fmla="*/ 1297 h 1297"/>
                <a:gd name="T8" fmla="*/ 729 w 1378"/>
                <a:gd name="T9" fmla="*/ 1297 h 1297"/>
                <a:gd name="T10" fmla="*/ 1378 w 1378"/>
                <a:gd name="T11" fmla="*/ 648 h 1297"/>
                <a:gd name="T12" fmla="*/ 729 w 1378"/>
                <a:gd name="T13" fmla="*/ 0 h 1297"/>
                <a:gd name="T14" fmla="*/ 147 w 1378"/>
                <a:gd name="T15" fmla="*/ 0 h 1297"/>
                <a:gd name="T16" fmla="*/ 0 w 1378"/>
                <a:gd name="T17" fmla="*/ 146 h 1297"/>
                <a:gd name="T18" fmla="*/ 43 w 1378"/>
                <a:gd name="T19" fmla="*/ 249 h 1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8" h="1297">
                  <a:moveTo>
                    <a:pt x="92" y="1047"/>
                  </a:moveTo>
                  <a:lnTo>
                    <a:pt x="92" y="1047"/>
                  </a:lnTo>
                  <a:cubicBezTo>
                    <a:pt x="65" y="1074"/>
                    <a:pt x="49" y="1111"/>
                    <a:pt x="49" y="1151"/>
                  </a:cubicBezTo>
                  <a:cubicBezTo>
                    <a:pt x="49" y="1232"/>
                    <a:pt x="114" y="1297"/>
                    <a:pt x="195" y="1297"/>
                  </a:cubicBezTo>
                  <a:lnTo>
                    <a:pt x="729" y="1297"/>
                  </a:lnTo>
                  <a:cubicBezTo>
                    <a:pt x="1087" y="1297"/>
                    <a:pt x="1378" y="1007"/>
                    <a:pt x="1378" y="648"/>
                  </a:cubicBezTo>
                  <a:cubicBezTo>
                    <a:pt x="1378" y="290"/>
                    <a:pt x="1087" y="0"/>
                    <a:pt x="729" y="0"/>
                  </a:cubicBezTo>
                  <a:lnTo>
                    <a:pt x="147" y="0"/>
                  </a:lnTo>
                  <a:cubicBezTo>
                    <a:pt x="66" y="0"/>
                    <a:pt x="0" y="65"/>
                    <a:pt x="0" y="146"/>
                  </a:cubicBezTo>
                  <a:cubicBezTo>
                    <a:pt x="0" y="186"/>
                    <a:pt x="17" y="223"/>
                    <a:pt x="43" y="249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3" name="Freeform 5"/>
          <p:cNvSpPr>
            <a:spLocks noEditPoints="1"/>
          </p:cNvSpPr>
          <p:nvPr/>
        </p:nvSpPr>
        <p:spPr bwMode="auto">
          <a:xfrm>
            <a:off x="5307020" y="3584575"/>
            <a:ext cx="377825" cy="360362"/>
          </a:xfrm>
          <a:custGeom>
            <a:avLst/>
            <a:gdLst>
              <a:gd name="T0" fmla="*/ 1437 w 1835"/>
              <a:gd name="T1" fmla="*/ 908 h 1745"/>
              <a:gd name="T2" fmla="*/ 1437 w 1835"/>
              <a:gd name="T3" fmla="*/ 908 h 1745"/>
              <a:gd name="T4" fmla="*/ 1230 w 1835"/>
              <a:gd name="T5" fmla="*/ 908 h 1745"/>
              <a:gd name="T6" fmla="*/ 1230 w 1835"/>
              <a:gd name="T7" fmla="*/ 344 h 1745"/>
              <a:gd name="T8" fmla="*/ 1437 w 1835"/>
              <a:gd name="T9" fmla="*/ 344 h 1745"/>
              <a:gd name="T10" fmla="*/ 1437 w 1835"/>
              <a:gd name="T11" fmla="*/ 908 h 1745"/>
              <a:gd name="T12" fmla="*/ 1097 w 1835"/>
              <a:gd name="T13" fmla="*/ 1477 h 1745"/>
              <a:gd name="T14" fmla="*/ 1097 w 1835"/>
              <a:gd name="T15" fmla="*/ 1477 h 1745"/>
              <a:gd name="T16" fmla="*/ 737 w 1835"/>
              <a:gd name="T17" fmla="*/ 1477 h 1745"/>
              <a:gd name="T18" fmla="*/ 737 w 1835"/>
              <a:gd name="T19" fmla="*/ 1288 h 1745"/>
              <a:gd name="T20" fmla="*/ 917 w 1835"/>
              <a:gd name="T21" fmla="*/ 1108 h 1745"/>
              <a:gd name="T22" fmla="*/ 1097 w 1835"/>
              <a:gd name="T23" fmla="*/ 1288 h 1745"/>
              <a:gd name="T24" fmla="*/ 1097 w 1835"/>
              <a:gd name="T25" fmla="*/ 1477 h 1745"/>
              <a:gd name="T26" fmla="*/ 1097 w 1835"/>
              <a:gd name="T27" fmla="*/ 1477 h 1745"/>
              <a:gd name="T28" fmla="*/ 605 w 1835"/>
              <a:gd name="T29" fmla="*/ 908 h 1745"/>
              <a:gd name="T30" fmla="*/ 605 w 1835"/>
              <a:gd name="T31" fmla="*/ 908 h 1745"/>
              <a:gd name="T32" fmla="*/ 398 w 1835"/>
              <a:gd name="T33" fmla="*/ 908 h 1745"/>
              <a:gd name="T34" fmla="*/ 398 w 1835"/>
              <a:gd name="T35" fmla="*/ 344 h 1745"/>
              <a:gd name="T36" fmla="*/ 605 w 1835"/>
              <a:gd name="T37" fmla="*/ 344 h 1745"/>
              <a:gd name="T38" fmla="*/ 605 w 1835"/>
              <a:gd name="T39" fmla="*/ 908 h 1745"/>
              <a:gd name="T40" fmla="*/ 1375 w 1835"/>
              <a:gd name="T41" fmla="*/ 0 h 1745"/>
              <a:gd name="T42" fmla="*/ 1375 w 1835"/>
              <a:gd name="T43" fmla="*/ 0 h 1745"/>
              <a:gd name="T44" fmla="*/ 460 w 1835"/>
              <a:gd name="T45" fmla="*/ 0 h 1745"/>
              <a:gd name="T46" fmla="*/ 0 w 1835"/>
              <a:gd name="T47" fmla="*/ 460 h 1745"/>
              <a:gd name="T48" fmla="*/ 0 w 1835"/>
              <a:gd name="T49" fmla="*/ 1285 h 1745"/>
              <a:gd name="T50" fmla="*/ 460 w 1835"/>
              <a:gd name="T51" fmla="*/ 1745 h 1745"/>
              <a:gd name="T52" fmla="*/ 1375 w 1835"/>
              <a:gd name="T53" fmla="*/ 1745 h 1745"/>
              <a:gd name="T54" fmla="*/ 1835 w 1835"/>
              <a:gd name="T55" fmla="*/ 1285 h 1745"/>
              <a:gd name="T56" fmla="*/ 1835 w 1835"/>
              <a:gd name="T57" fmla="*/ 460 h 1745"/>
              <a:gd name="T58" fmla="*/ 1375 w 1835"/>
              <a:gd name="T59" fmla="*/ 0 h 1745"/>
              <a:gd name="T60" fmla="*/ 1375 w 1835"/>
              <a:gd name="T61" fmla="*/ 0 h 1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835" h="1745">
                <a:moveTo>
                  <a:pt x="1437" y="908"/>
                </a:moveTo>
                <a:lnTo>
                  <a:pt x="1437" y="908"/>
                </a:lnTo>
                <a:lnTo>
                  <a:pt x="1230" y="908"/>
                </a:lnTo>
                <a:lnTo>
                  <a:pt x="1230" y="344"/>
                </a:lnTo>
                <a:lnTo>
                  <a:pt x="1437" y="344"/>
                </a:lnTo>
                <a:lnTo>
                  <a:pt x="1437" y="908"/>
                </a:lnTo>
                <a:close/>
                <a:moveTo>
                  <a:pt x="1097" y="1477"/>
                </a:moveTo>
                <a:lnTo>
                  <a:pt x="1097" y="1477"/>
                </a:lnTo>
                <a:lnTo>
                  <a:pt x="737" y="1477"/>
                </a:lnTo>
                <a:lnTo>
                  <a:pt x="737" y="1288"/>
                </a:lnTo>
                <a:cubicBezTo>
                  <a:pt x="737" y="1189"/>
                  <a:pt x="818" y="1108"/>
                  <a:pt x="917" y="1108"/>
                </a:cubicBezTo>
                <a:cubicBezTo>
                  <a:pt x="1017" y="1108"/>
                  <a:pt x="1097" y="1189"/>
                  <a:pt x="1097" y="1288"/>
                </a:cubicBezTo>
                <a:lnTo>
                  <a:pt x="1097" y="1477"/>
                </a:lnTo>
                <a:lnTo>
                  <a:pt x="1097" y="1477"/>
                </a:lnTo>
                <a:close/>
                <a:moveTo>
                  <a:pt x="605" y="908"/>
                </a:moveTo>
                <a:lnTo>
                  <a:pt x="605" y="908"/>
                </a:lnTo>
                <a:lnTo>
                  <a:pt x="398" y="908"/>
                </a:lnTo>
                <a:lnTo>
                  <a:pt x="398" y="344"/>
                </a:lnTo>
                <a:lnTo>
                  <a:pt x="605" y="344"/>
                </a:lnTo>
                <a:lnTo>
                  <a:pt x="605" y="908"/>
                </a:lnTo>
                <a:close/>
                <a:moveTo>
                  <a:pt x="1375" y="0"/>
                </a:moveTo>
                <a:lnTo>
                  <a:pt x="1375" y="0"/>
                </a:lnTo>
                <a:lnTo>
                  <a:pt x="460" y="0"/>
                </a:lnTo>
                <a:cubicBezTo>
                  <a:pt x="206" y="0"/>
                  <a:pt x="0" y="206"/>
                  <a:pt x="0" y="460"/>
                </a:cubicBezTo>
                <a:lnTo>
                  <a:pt x="0" y="1285"/>
                </a:lnTo>
                <a:cubicBezTo>
                  <a:pt x="0" y="1539"/>
                  <a:pt x="206" y="1745"/>
                  <a:pt x="460" y="1745"/>
                </a:cubicBezTo>
                <a:lnTo>
                  <a:pt x="1375" y="1745"/>
                </a:lnTo>
                <a:cubicBezTo>
                  <a:pt x="1629" y="1745"/>
                  <a:pt x="1835" y="1539"/>
                  <a:pt x="1835" y="1285"/>
                </a:cubicBezTo>
                <a:lnTo>
                  <a:pt x="1835" y="460"/>
                </a:lnTo>
                <a:cubicBezTo>
                  <a:pt x="1835" y="206"/>
                  <a:pt x="1629" y="0"/>
                  <a:pt x="1375" y="0"/>
                </a:cubicBezTo>
                <a:lnTo>
                  <a:pt x="1375" y="0"/>
                </a:lnTo>
                <a:close/>
              </a:path>
            </a:pathLst>
          </a:custGeom>
          <a:noFill/>
          <a:ln w="12700" cap="rnd">
            <a:solidFill>
              <a:srgbClr val="FEFEF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4" name="Group 8"/>
          <p:cNvGrpSpPr>
            <a:grpSpLocks noChangeAspect="1"/>
          </p:cNvGrpSpPr>
          <p:nvPr/>
        </p:nvGrpSpPr>
        <p:grpSpPr bwMode="auto">
          <a:xfrm>
            <a:off x="6053140" y="3128965"/>
            <a:ext cx="301625" cy="327025"/>
            <a:chOff x="2853" y="1431"/>
            <a:chExt cx="190" cy="206"/>
          </a:xfrm>
        </p:grpSpPr>
        <p:sp>
          <p:nvSpPr>
            <p:cNvPr id="85" name="Freeform 9"/>
            <p:cNvSpPr>
              <a:spLocks/>
            </p:cNvSpPr>
            <p:nvPr/>
          </p:nvSpPr>
          <p:spPr bwMode="auto">
            <a:xfrm>
              <a:off x="2906" y="1450"/>
              <a:ext cx="84" cy="0"/>
            </a:xfrm>
            <a:custGeom>
              <a:avLst/>
              <a:gdLst>
                <a:gd name="T0" fmla="*/ 0 w 785"/>
                <a:gd name="T1" fmla="*/ 0 w 785"/>
                <a:gd name="T2" fmla="*/ 785 w 78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85">
                  <a:moveTo>
                    <a:pt x="0" y="0"/>
                  </a:moveTo>
                  <a:lnTo>
                    <a:pt x="0" y="0"/>
                  </a:lnTo>
                  <a:lnTo>
                    <a:pt x="785" y="0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0"/>
            <p:cNvSpPr>
              <a:spLocks/>
            </p:cNvSpPr>
            <p:nvPr/>
          </p:nvSpPr>
          <p:spPr bwMode="auto">
            <a:xfrm>
              <a:off x="2853" y="1450"/>
              <a:ext cx="190" cy="187"/>
            </a:xfrm>
            <a:custGeom>
              <a:avLst/>
              <a:gdLst>
                <a:gd name="T0" fmla="*/ 1427 w 1778"/>
                <a:gd name="T1" fmla="*/ 0 h 1745"/>
                <a:gd name="T2" fmla="*/ 1427 w 1778"/>
                <a:gd name="T3" fmla="*/ 0 h 1745"/>
                <a:gd name="T4" fmla="*/ 1778 w 1778"/>
                <a:gd name="T5" fmla="*/ 0 h 1745"/>
                <a:gd name="T6" fmla="*/ 1778 w 1778"/>
                <a:gd name="T7" fmla="*/ 1745 h 1745"/>
                <a:gd name="T8" fmla="*/ 0 w 1778"/>
                <a:gd name="T9" fmla="*/ 1745 h 1745"/>
                <a:gd name="T10" fmla="*/ 0 w 1778"/>
                <a:gd name="T11" fmla="*/ 0 h 1745"/>
                <a:gd name="T12" fmla="*/ 350 w 1778"/>
                <a:gd name="T13" fmla="*/ 0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8" h="1745">
                  <a:moveTo>
                    <a:pt x="1427" y="0"/>
                  </a:moveTo>
                  <a:lnTo>
                    <a:pt x="1427" y="0"/>
                  </a:lnTo>
                  <a:lnTo>
                    <a:pt x="1778" y="0"/>
                  </a:lnTo>
                  <a:lnTo>
                    <a:pt x="1778" y="1745"/>
                  </a:lnTo>
                  <a:lnTo>
                    <a:pt x="0" y="1745"/>
                  </a:lnTo>
                  <a:lnTo>
                    <a:pt x="0" y="0"/>
                  </a:lnTo>
                  <a:lnTo>
                    <a:pt x="350" y="0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1"/>
            <p:cNvSpPr>
              <a:spLocks/>
            </p:cNvSpPr>
            <p:nvPr/>
          </p:nvSpPr>
          <p:spPr bwMode="auto">
            <a:xfrm>
              <a:off x="2853" y="1494"/>
              <a:ext cx="190" cy="0"/>
            </a:xfrm>
            <a:custGeom>
              <a:avLst/>
              <a:gdLst>
                <a:gd name="T0" fmla="*/ 0 w 1778"/>
                <a:gd name="T1" fmla="*/ 0 w 1778"/>
                <a:gd name="T2" fmla="*/ 1778 w 177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778">
                  <a:moveTo>
                    <a:pt x="0" y="0"/>
                  </a:moveTo>
                  <a:lnTo>
                    <a:pt x="0" y="0"/>
                  </a:lnTo>
                  <a:lnTo>
                    <a:pt x="1778" y="0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2"/>
            <p:cNvSpPr>
              <a:spLocks/>
            </p:cNvSpPr>
            <p:nvPr/>
          </p:nvSpPr>
          <p:spPr bwMode="auto">
            <a:xfrm>
              <a:off x="2890" y="1431"/>
              <a:ext cx="16" cy="38"/>
            </a:xfrm>
            <a:custGeom>
              <a:avLst/>
              <a:gdLst>
                <a:gd name="T0" fmla="*/ 0 w 146"/>
                <a:gd name="T1" fmla="*/ 73 h 356"/>
                <a:gd name="T2" fmla="*/ 0 w 146"/>
                <a:gd name="T3" fmla="*/ 73 h 356"/>
                <a:gd name="T4" fmla="*/ 73 w 146"/>
                <a:gd name="T5" fmla="*/ 0 h 356"/>
                <a:gd name="T6" fmla="*/ 146 w 146"/>
                <a:gd name="T7" fmla="*/ 73 h 356"/>
                <a:gd name="T8" fmla="*/ 146 w 146"/>
                <a:gd name="T9" fmla="*/ 283 h 356"/>
                <a:gd name="T10" fmla="*/ 73 w 146"/>
                <a:gd name="T11" fmla="*/ 356 h 356"/>
                <a:gd name="T12" fmla="*/ 0 w 146"/>
                <a:gd name="T13" fmla="*/ 283 h 356"/>
                <a:gd name="T14" fmla="*/ 0 w 146"/>
                <a:gd name="T15" fmla="*/ 73 h 356"/>
                <a:gd name="T16" fmla="*/ 0 w 146"/>
                <a:gd name="T17" fmla="*/ 73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56">
                  <a:moveTo>
                    <a:pt x="0" y="73"/>
                  </a:moveTo>
                  <a:lnTo>
                    <a:pt x="0" y="73"/>
                  </a:lnTo>
                  <a:cubicBezTo>
                    <a:pt x="0" y="33"/>
                    <a:pt x="32" y="0"/>
                    <a:pt x="73" y="0"/>
                  </a:cubicBezTo>
                  <a:cubicBezTo>
                    <a:pt x="113" y="0"/>
                    <a:pt x="146" y="33"/>
                    <a:pt x="146" y="73"/>
                  </a:cubicBezTo>
                  <a:lnTo>
                    <a:pt x="146" y="283"/>
                  </a:lnTo>
                  <a:cubicBezTo>
                    <a:pt x="146" y="323"/>
                    <a:pt x="113" y="356"/>
                    <a:pt x="73" y="356"/>
                  </a:cubicBezTo>
                  <a:cubicBezTo>
                    <a:pt x="32" y="356"/>
                    <a:pt x="0" y="323"/>
                    <a:pt x="0" y="283"/>
                  </a:cubicBezTo>
                  <a:lnTo>
                    <a:pt x="0" y="73"/>
                  </a:lnTo>
                  <a:lnTo>
                    <a:pt x="0" y="73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"/>
            <p:cNvSpPr>
              <a:spLocks/>
            </p:cNvSpPr>
            <p:nvPr/>
          </p:nvSpPr>
          <p:spPr bwMode="auto">
            <a:xfrm>
              <a:off x="2990" y="1431"/>
              <a:ext cx="15" cy="38"/>
            </a:xfrm>
            <a:custGeom>
              <a:avLst/>
              <a:gdLst>
                <a:gd name="T0" fmla="*/ 0 w 146"/>
                <a:gd name="T1" fmla="*/ 73 h 356"/>
                <a:gd name="T2" fmla="*/ 0 w 146"/>
                <a:gd name="T3" fmla="*/ 73 h 356"/>
                <a:gd name="T4" fmla="*/ 73 w 146"/>
                <a:gd name="T5" fmla="*/ 0 h 356"/>
                <a:gd name="T6" fmla="*/ 146 w 146"/>
                <a:gd name="T7" fmla="*/ 73 h 356"/>
                <a:gd name="T8" fmla="*/ 146 w 146"/>
                <a:gd name="T9" fmla="*/ 283 h 356"/>
                <a:gd name="T10" fmla="*/ 73 w 146"/>
                <a:gd name="T11" fmla="*/ 356 h 356"/>
                <a:gd name="T12" fmla="*/ 0 w 146"/>
                <a:gd name="T13" fmla="*/ 283 h 356"/>
                <a:gd name="T14" fmla="*/ 0 w 146"/>
                <a:gd name="T15" fmla="*/ 73 h 356"/>
                <a:gd name="T16" fmla="*/ 0 w 146"/>
                <a:gd name="T17" fmla="*/ 73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56">
                  <a:moveTo>
                    <a:pt x="0" y="73"/>
                  </a:moveTo>
                  <a:lnTo>
                    <a:pt x="0" y="73"/>
                  </a:lnTo>
                  <a:cubicBezTo>
                    <a:pt x="0" y="33"/>
                    <a:pt x="32" y="0"/>
                    <a:pt x="73" y="0"/>
                  </a:cubicBezTo>
                  <a:cubicBezTo>
                    <a:pt x="113" y="0"/>
                    <a:pt x="146" y="33"/>
                    <a:pt x="146" y="73"/>
                  </a:cubicBezTo>
                  <a:lnTo>
                    <a:pt x="146" y="283"/>
                  </a:lnTo>
                  <a:cubicBezTo>
                    <a:pt x="146" y="323"/>
                    <a:pt x="113" y="356"/>
                    <a:pt x="73" y="356"/>
                  </a:cubicBezTo>
                  <a:cubicBezTo>
                    <a:pt x="32" y="356"/>
                    <a:pt x="0" y="323"/>
                    <a:pt x="0" y="283"/>
                  </a:cubicBezTo>
                  <a:lnTo>
                    <a:pt x="0" y="73"/>
                  </a:lnTo>
                  <a:lnTo>
                    <a:pt x="0" y="73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"/>
            <p:cNvSpPr>
              <a:spLocks/>
            </p:cNvSpPr>
            <p:nvPr/>
          </p:nvSpPr>
          <p:spPr bwMode="auto">
            <a:xfrm>
              <a:off x="2892" y="1520"/>
              <a:ext cx="112" cy="93"/>
            </a:xfrm>
            <a:custGeom>
              <a:avLst/>
              <a:gdLst>
                <a:gd name="T0" fmla="*/ 0 w 1040"/>
                <a:gd name="T1" fmla="*/ 554 h 863"/>
                <a:gd name="T2" fmla="*/ 0 w 1040"/>
                <a:gd name="T3" fmla="*/ 554 h 863"/>
                <a:gd name="T4" fmla="*/ 346 w 1040"/>
                <a:gd name="T5" fmla="*/ 863 h 863"/>
                <a:gd name="T6" fmla="*/ 1040 w 1040"/>
                <a:gd name="T7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0" h="863">
                  <a:moveTo>
                    <a:pt x="0" y="554"/>
                  </a:moveTo>
                  <a:lnTo>
                    <a:pt x="0" y="554"/>
                  </a:lnTo>
                  <a:lnTo>
                    <a:pt x="346" y="863"/>
                  </a:lnTo>
                  <a:lnTo>
                    <a:pt x="1040" y="0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" name="Group 17"/>
          <p:cNvGrpSpPr>
            <a:grpSpLocks noChangeAspect="1"/>
          </p:cNvGrpSpPr>
          <p:nvPr/>
        </p:nvGrpSpPr>
        <p:grpSpPr bwMode="auto">
          <a:xfrm>
            <a:off x="6704015" y="2630511"/>
            <a:ext cx="363537" cy="371479"/>
            <a:chOff x="3263" y="1117"/>
            <a:chExt cx="229" cy="234"/>
          </a:xfrm>
        </p:grpSpPr>
        <p:sp>
          <p:nvSpPr>
            <p:cNvPr id="92" name="Freeform 18"/>
            <p:cNvSpPr>
              <a:spLocks/>
            </p:cNvSpPr>
            <p:nvPr/>
          </p:nvSpPr>
          <p:spPr bwMode="auto">
            <a:xfrm>
              <a:off x="3263" y="1202"/>
              <a:ext cx="133" cy="46"/>
            </a:xfrm>
            <a:custGeom>
              <a:avLst/>
              <a:gdLst>
                <a:gd name="T0" fmla="*/ 1088 w 1088"/>
                <a:gd name="T1" fmla="*/ 184 h 368"/>
                <a:gd name="T2" fmla="*/ 1088 w 1088"/>
                <a:gd name="T3" fmla="*/ 184 h 368"/>
                <a:gd name="T4" fmla="*/ 544 w 1088"/>
                <a:gd name="T5" fmla="*/ 368 h 368"/>
                <a:gd name="T6" fmla="*/ 0 w 1088"/>
                <a:gd name="T7" fmla="*/ 184 h 368"/>
                <a:gd name="T8" fmla="*/ 544 w 1088"/>
                <a:gd name="T9" fmla="*/ 0 h 368"/>
                <a:gd name="T10" fmla="*/ 1088 w 1088"/>
                <a:gd name="T11" fmla="*/ 184 h 368"/>
                <a:gd name="T12" fmla="*/ 1088 w 1088"/>
                <a:gd name="T13" fmla="*/ 18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8" h="368">
                  <a:moveTo>
                    <a:pt x="1088" y="184"/>
                  </a:moveTo>
                  <a:lnTo>
                    <a:pt x="1088" y="184"/>
                  </a:lnTo>
                  <a:cubicBezTo>
                    <a:pt x="1088" y="286"/>
                    <a:pt x="844" y="368"/>
                    <a:pt x="544" y="368"/>
                  </a:cubicBezTo>
                  <a:cubicBezTo>
                    <a:pt x="243" y="368"/>
                    <a:pt x="0" y="286"/>
                    <a:pt x="0" y="184"/>
                  </a:cubicBezTo>
                  <a:cubicBezTo>
                    <a:pt x="0" y="83"/>
                    <a:pt x="243" y="0"/>
                    <a:pt x="544" y="0"/>
                  </a:cubicBezTo>
                  <a:cubicBezTo>
                    <a:pt x="844" y="0"/>
                    <a:pt x="1088" y="83"/>
                    <a:pt x="1088" y="184"/>
                  </a:cubicBezTo>
                  <a:lnTo>
                    <a:pt x="1088" y="184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9"/>
            <p:cNvSpPr>
              <a:spLocks/>
            </p:cNvSpPr>
            <p:nvPr/>
          </p:nvSpPr>
          <p:spPr bwMode="auto">
            <a:xfrm>
              <a:off x="3263" y="1225"/>
              <a:ext cx="133" cy="126"/>
            </a:xfrm>
            <a:custGeom>
              <a:avLst/>
              <a:gdLst>
                <a:gd name="T0" fmla="*/ 1088 w 1088"/>
                <a:gd name="T1" fmla="*/ 0 h 1020"/>
                <a:gd name="T2" fmla="*/ 1088 w 1088"/>
                <a:gd name="T3" fmla="*/ 0 h 1020"/>
                <a:gd name="T4" fmla="*/ 1088 w 1088"/>
                <a:gd name="T5" fmla="*/ 836 h 1020"/>
                <a:gd name="T6" fmla="*/ 544 w 1088"/>
                <a:gd name="T7" fmla="*/ 1020 h 1020"/>
                <a:gd name="T8" fmla="*/ 0 w 1088"/>
                <a:gd name="T9" fmla="*/ 836 h 1020"/>
                <a:gd name="T10" fmla="*/ 0 w 1088"/>
                <a:gd name="T11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8" h="1020">
                  <a:moveTo>
                    <a:pt x="1088" y="0"/>
                  </a:moveTo>
                  <a:lnTo>
                    <a:pt x="1088" y="0"/>
                  </a:lnTo>
                  <a:lnTo>
                    <a:pt x="1088" y="836"/>
                  </a:lnTo>
                  <a:cubicBezTo>
                    <a:pt x="1088" y="938"/>
                    <a:pt x="844" y="1020"/>
                    <a:pt x="544" y="1020"/>
                  </a:cubicBezTo>
                  <a:cubicBezTo>
                    <a:pt x="243" y="1020"/>
                    <a:pt x="0" y="938"/>
                    <a:pt x="0" y="836"/>
                  </a:cubicBez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0"/>
            <p:cNvSpPr>
              <a:spLocks/>
            </p:cNvSpPr>
            <p:nvPr/>
          </p:nvSpPr>
          <p:spPr bwMode="auto">
            <a:xfrm>
              <a:off x="3263" y="1295"/>
              <a:ext cx="133" cy="23"/>
            </a:xfrm>
            <a:custGeom>
              <a:avLst/>
              <a:gdLst>
                <a:gd name="T0" fmla="*/ 1088 w 1088"/>
                <a:gd name="T1" fmla="*/ 0 h 184"/>
                <a:gd name="T2" fmla="*/ 1088 w 1088"/>
                <a:gd name="T3" fmla="*/ 0 h 184"/>
                <a:gd name="T4" fmla="*/ 544 w 1088"/>
                <a:gd name="T5" fmla="*/ 184 h 184"/>
                <a:gd name="T6" fmla="*/ 0 w 1088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184">
                  <a:moveTo>
                    <a:pt x="1088" y="0"/>
                  </a:moveTo>
                  <a:lnTo>
                    <a:pt x="1088" y="0"/>
                  </a:lnTo>
                  <a:cubicBezTo>
                    <a:pt x="1088" y="102"/>
                    <a:pt x="844" y="184"/>
                    <a:pt x="544" y="184"/>
                  </a:cubicBezTo>
                  <a:cubicBezTo>
                    <a:pt x="243" y="184"/>
                    <a:pt x="0" y="102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1"/>
            <p:cNvSpPr>
              <a:spLocks/>
            </p:cNvSpPr>
            <p:nvPr/>
          </p:nvSpPr>
          <p:spPr bwMode="auto">
            <a:xfrm>
              <a:off x="3263" y="1261"/>
              <a:ext cx="133" cy="23"/>
            </a:xfrm>
            <a:custGeom>
              <a:avLst/>
              <a:gdLst>
                <a:gd name="T0" fmla="*/ 1088 w 1088"/>
                <a:gd name="T1" fmla="*/ 0 h 184"/>
                <a:gd name="T2" fmla="*/ 1088 w 1088"/>
                <a:gd name="T3" fmla="*/ 0 h 184"/>
                <a:gd name="T4" fmla="*/ 544 w 1088"/>
                <a:gd name="T5" fmla="*/ 184 h 184"/>
                <a:gd name="T6" fmla="*/ 0 w 1088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184">
                  <a:moveTo>
                    <a:pt x="1088" y="0"/>
                  </a:moveTo>
                  <a:lnTo>
                    <a:pt x="1088" y="0"/>
                  </a:lnTo>
                  <a:cubicBezTo>
                    <a:pt x="1088" y="102"/>
                    <a:pt x="844" y="184"/>
                    <a:pt x="544" y="184"/>
                  </a:cubicBezTo>
                  <a:cubicBezTo>
                    <a:pt x="243" y="184"/>
                    <a:pt x="0" y="102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2"/>
            <p:cNvSpPr>
              <a:spLocks/>
            </p:cNvSpPr>
            <p:nvPr/>
          </p:nvSpPr>
          <p:spPr bwMode="auto">
            <a:xfrm>
              <a:off x="3359" y="1117"/>
              <a:ext cx="133" cy="46"/>
            </a:xfrm>
            <a:custGeom>
              <a:avLst/>
              <a:gdLst>
                <a:gd name="T0" fmla="*/ 1088 w 1088"/>
                <a:gd name="T1" fmla="*/ 184 h 368"/>
                <a:gd name="T2" fmla="*/ 1088 w 1088"/>
                <a:gd name="T3" fmla="*/ 184 h 368"/>
                <a:gd name="T4" fmla="*/ 544 w 1088"/>
                <a:gd name="T5" fmla="*/ 368 h 368"/>
                <a:gd name="T6" fmla="*/ 0 w 1088"/>
                <a:gd name="T7" fmla="*/ 184 h 368"/>
                <a:gd name="T8" fmla="*/ 544 w 1088"/>
                <a:gd name="T9" fmla="*/ 0 h 368"/>
                <a:gd name="T10" fmla="*/ 1088 w 1088"/>
                <a:gd name="T11" fmla="*/ 184 h 368"/>
                <a:gd name="T12" fmla="*/ 1088 w 1088"/>
                <a:gd name="T13" fmla="*/ 18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8" h="368">
                  <a:moveTo>
                    <a:pt x="1088" y="184"/>
                  </a:moveTo>
                  <a:lnTo>
                    <a:pt x="1088" y="184"/>
                  </a:lnTo>
                  <a:cubicBezTo>
                    <a:pt x="1088" y="285"/>
                    <a:pt x="845" y="368"/>
                    <a:pt x="544" y="368"/>
                  </a:cubicBezTo>
                  <a:cubicBezTo>
                    <a:pt x="244" y="368"/>
                    <a:pt x="0" y="285"/>
                    <a:pt x="0" y="184"/>
                  </a:cubicBezTo>
                  <a:cubicBezTo>
                    <a:pt x="0" y="82"/>
                    <a:pt x="244" y="0"/>
                    <a:pt x="544" y="0"/>
                  </a:cubicBezTo>
                  <a:cubicBezTo>
                    <a:pt x="845" y="0"/>
                    <a:pt x="1088" y="82"/>
                    <a:pt x="1088" y="184"/>
                  </a:cubicBezTo>
                  <a:lnTo>
                    <a:pt x="1088" y="184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3"/>
            <p:cNvSpPr>
              <a:spLocks/>
            </p:cNvSpPr>
            <p:nvPr/>
          </p:nvSpPr>
          <p:spPr bwMode="auto">
            <a:xfrm>
              <a:off x="3359" y="1140"/>
              <a:ext cx="0" cy="64"/>
            </a:xfrm>
            <a:custGeom>
              <a:avLst/>
              <a:gdLst>
                <a:gd name="T0" fmla="*/ 519 h 519"/>
                <a:gd name="T1" fmla="*/ 519 h 519"/>
                <a:gd name="T2" fmla="*/ 0 h 5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19">
                  <a:moveTo>
                    <a:pt x="0" y="519"/>
                  </a:moveTo>
                  <a:lnTo>
                    <a:pt x="0" y="519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4"/>
            <p:cNvSpPr>
              <a:spLocks/>
            </p:cNvSpPr>
            <p:nvPr/>
          </p:nvSpPr>
          <p:spPr bwMode="auto">
            <a:xfrm>
              <a:off x="3396" y="1140"/>
              <a:ext cx="96" cy="166"/>
            </a:xfrm>
            <a:custGeom>
              <a:avLst/>
              <a:gdLst>
                <a:gd name="T0" fmla="*/ 780 w 780"/>
                <a:gd name="T1" fmla="*/ 0 h 1340"/>
                <a:gd name="T2" fmla="*/ 780 w 780"/>
                <a:gd name="T3" fmla="*/ 0 h 1340"/>
                <a:gd name="T4" fmla="*/ 780 w 780"/>
                <a:gd name="T5" fmla="*/ 1156 h 1340"/>
                <a:gd name="T6" fmla="*/ 236 w 780"/>
                <a:gd name="T7" fmla="*/ 1340 h 1340"/>
                <a:gd name="T8" fmla="*/ 0 w 780"/>
                <a:gd name="T9" fmla="*/ 1322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340">
                  <a:moveTo>
                    <a:pt x="780" y="0"/>
                  </a:moveTo>
                  <a:lnTo>
                    <a:pt x="780" y="0"/>
                  </a:lnTo>
                  <a:lnTo>
                    <a:pt x="780" y="1156"/>
                  </a:lnTo>
                  <a:cubicBezTo>
                    <a:pt x="780" y="1258"/>
                    <a:pt x="537" y="1340"/>
                    <a:pt x="236" y="1340"/>
                  </a:cubicBezTo>
                  <a:cubicBezTo>
                    <a:pt x="152" y="1340"/>
                    <a:pt x="71" y="1334"/>
                    <a:pt x="0" y="1322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5"/>
            <p:cNvSpPr>
              <a:spLocks/>
            </p:cNvSpPr>
            <p:nvPr/>
          </p:nvSpPr>
          <p:spPr bwMode="auto">
            <a:xfrm>
              <a:off x="3396" y="1250"/>
              <a:ext cx="96" cy="22"/>
            </a:xfrm>
            <a:custGeom>
              <a:avLst/>
              <a:gdLst>
                <a:gd name="T0" fmla="*/ 780 w 780"/>
                <a:gd name="T1" fmla="*/ 0 h 184"/>
                <a:gd name="T2" fmla="*/ 780 w 780"/>
                <a:gd name="T3" fmla="*/ 0 h 184"/>
                <a:gd name="T4" fmla="*/ 236 w 780"/>
                <a:gd name="T5" fmla="*/ 184 h 184"/>
                <a:gd name="T6" fmla="*/ 0 w 780"/>
                <a:gd name="T7" fmla="*/ 16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0" h="184">
                  <a:moveTo>
                    <a:pt x="780" y="0"/>
                  </a:moveTo>
                  <a:lnTo>
                    <a:pt x="780" y="0"/>
                  </a:lnTo>
                  <a:cubicBezTo>
                    <a:pt x="780" y="102"/>
                    <a:pt x="537" y="184"/>
                    <a:pt x="236" y="184"/>
                  </a:cubicBezTo>
                  <a:cubicBezTo>
                    <a:pt x="152" y="184"/>
                    <a:pt x="71" y="178"/>
                    <a:pt x="0" y="166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6"/>
            <p:cNvSpPr>
              <a:spLocks/>
            </p:cNvSpPr>
            <p:nvPr/>
          </p:nvSpPr>
          <p:spPr bwMode="auto">
            <a:xfrm>
              <a:off x="3396" y="1214"/>
              <a:ext cx="96" cy="23"/>
            </a:xfrm>
            <a:custGeom>
              <a:avLst/>
              <a:gdLst>
                <a:gd name="T0" fmla="*/ 780 w 780"/>
                <a:gd name="T1" fmla="*/ 0 h 184"/>
                <a:gd name="T2" fmla="*/ 780 w 780"/>
                <a:gd name="T3" fmla="*/ 0 h 184"/>
                <a:gd name="T4" fmla="*/ 236 w 780"/>
                <a:gd name="T5" fmla="*/ 184 h 184"/>
                <a:gd name="T6" fmla="*/ 0 w 780"/>
                <a:gd name="T7" fmla="*/ 16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0" h="184">
                  <a:moveTo>
                    <a:pt x="780" y="0"/>
                  </a:moveTo>
                  <a:lnTo>
                    <a:pt x="780" y="0"/>
                  </a:lnTo>
                  <a:cubicBezTo>
                    <a:pt x="780" y="102"/>
                    <a:pt x="537" y="184"/>
                    <a:pt x="236" y="184"/>
                  </a:cubicBezTo>
                  <a:cubicBezTo>
                    <a:pt x="152" y="184"/>
                    <a:pt x="71" y="178"/>
                    <a:pt x="0" y="166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7"/>
            <p:cNvSpPr>
              <a:spLocks/>
            </p:cNvSpPr>
            <p:nvPr/>
          </p:nvSpPr>
          <p:spPr bwMode="auto">
            <a:xfrm>
              <a:off x="3359" y="1179"/>
              <a:ext cx="133" cy="23"/>
            </a:xfrm>
            <a:custGeom>
              <a:avLst/>
              <a:gdLst>
                <a:gd name="T0" fmla="*/ 1088 w 1088"/>
                <a:gd name="T1" fmla="*/ 0 h 184"/>
                <a:gd name="T2" fmla="*/ 1088 w 1088"/>
                <a:gd name="T3" fmla="*/ 0 h 184"/>
                <a:gd name="T4" fmla="*/ 544 w 1088"/>
                <a:gd name="T5" fmla="*/ 184 h 184"/>
                <a:gd name="T6" fmla="*/ 0 w 1088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184">
                  <a:moveTo>
                    <a:pt x="1088" y="0"/>
                  </a:moveTo>
                  <a:lnTo>
                    <a:pt x="1088" y="0"/>
                  </a:lnTo>
                  <a:cubicBezTo>
                    <a:pt x="1088" y="102"/>
                    <a:pt x="845" y="184"/>
                    <a:pt x="544" y="184"/>
                  </a:cubicBezTo>
                  <a:cubicBezTo>
                    <a:pt x="244" y="184"/>
                    <a:pt x="0" y="102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oup 30"/>
          <p:cNvGrpSpPr>
            <a:grpSpLocks noChangeAspect="1"/>
          </p:cNvGrpSpPr>
          <p:nvPr/>
        </p:nvGrpSpPr>
        <p:grpSpPr bwMode="auto">
          <a:xfrm>
            <a:off x="7419987" y="2174877"/>
            <a:ext cx="314325" cy="349250"/>
            <a:chOff x="3714" y="830"/>
            <a:chExt cx="198" cy="220"/>
          </a:xfrm>
        </p:grpSpPr>
        <p:sp>
          <p:nvSpPr>
            <p:cNvPr id="103" name="Freeform 31"/>
            <p:cNvSpPr>
              <a:spLocks/>
            </p:cNvSpPr>
            <p:nvPr/>
          </p:nvSpPr>
          <p:spPr bwMode="auto">
            <a:xfrm>
              <a:off x="3785" y="959"/>
              <a:ext cx="57" cy="91"/>
            </a:xfrm>
            <a:custGeom>
              <a:avLst/>
              <a:gdLst>
                <a:gd name="T0" fmla="*/ 0 w 536"/>
                <a:gd name="T1" fmla="*/ 864 h 864"/>
                <a:gd name="T2" fmla="*/ 0 w 536"/>
                <a:gd name="T3" fmla="*/ 864 h 864"/>
                <a:gd name="T4" fmla="*/ 536 w 536"/>
                <a:gd name="T5" fmla="*/ 864 h 864"/>
                <a:gd name="T6" fmla="*/ 536 w 536"/>
                <a:gd name="T7" fmla="*/ 0 h 864"/>
                <a:gd name="T8" fmla="*/ 0 w 536"/>
                <a:gd name="T9" fmla="*/ 0 h 864"/>
                <a:gd name="T10" fmla="*/ 0 w 536"/>
                <a:gd name="T11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6" h="864">
                  <a:moveTo>
                    <a:pt x="0" y="864"/>
                  </a:moveTo>
                  <a:lnTo>
                    <a:pt x="0" y="864"/>
                  </a:lnTo>
                  <a:lnTo>
                    <a:pt x="536" y="864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864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2"/>
            <p:cNvSpPr>
              <a:spLocks/>
            </p:cNvSpPr>
            <p:nvPr/>
          </p:nvSpPr>
          <p:spPr bwMode="auto">
            <a:xfrm>
              <a:off x="3715" y="1005"/>
              <a:ext cx="57" cy="45"/>
            </a:xfrm>
            <a:custGeom>
              <a:avLst/>
              <a:gdLst>
                <a:gd name="T0" fmla="*/ 0 w 536"/>
                <a:gd name="T1" fmla="*/ 432 h 432"/>
                <a:gd name="T2" fmla="*/ 0 w 536"/>
                <a:gd name="T3" fmla="*/ 432 h 432"/>
                <a:gd name="T4" fmla="*/ 536 w 536"/>
                <a:gd name="T5" fmla="*/ 432 h 432"/>
                <a:gd name="T6" fmla="*/ 536 w 536"/>
                <a:gd name="T7" fmla="*/ 0 h 432"/>
                <a:gd name="T8" fmla="*/ 0 w 536"/>
                <a:gd name="T9" fmla="*/ 0 h 432"/>
                <a:gd name="T10" fmla="*/ 0 w 536"/>
                <a:gd name="T1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6" h="432">
                  <a:moveTo>
                    <a:pt x="0" y="432"/>
                  </a:moveTo>
                  <a:lnTo>
                    <a:pt x="0" y="432"/>
                  </a:lnTo>
                  <a:lnTo>
                    <a:pt x="536" y="432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432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3"/>
            <p:cNvSpPr>
              <a:spLocks/>
            </p:cNvSpPr>
            <p:nvPr/>
          </p:nvSpPr>
          <p:spPr bwMode="auto">
            <a:xfrm>
              <a:off x="3714" y="830"/>
              <a:ext cx="145" cy="143"/>
            </a:xfrm>
            <a:custGeom>
              <a:avLst/>
              <a:gdLst>
                <a:gd name="T0" fmla="*/ 1368 w 1368"/>
                <a:gd name="T1" fmla="*/ 0 h 1353"/>
                <a:gd name="T2" fmla="*/ 1368 w 1368"/>
                <a:gd name="T3" fmla="*/ 0 h 1353"/>
                <a:gd name="T4" fmla="*/ 851 w 1368"/>
                <a:gd name="T5" fmla="*/ 0 h 1353"/>
                <a:gd name="T6" fmla="*/ 982 w 1368"/>
                <a:gd name="T7" fmla="*/ 133 h 1353"/>
                <a:gd name="T8" fmla="*/ 12 w 1368"/>
                <a:gd name="T9" fmla="*/ 1286 h 1353"/>
                <a:gd name="T10" fmla="*/ 11 w 1368"/>
                <a:gd name="T11" fmla="*/ 1335 h 1353"/>
                <a:gd name="T12" fmla="*/ 65 w 1368"/>
                <a:gd name="T13" fmla="*/ 1340 h 1353"/>
                <a:gd name="T14" fmla="*/ 1236 w 1368"/>
                <a:gd name="T15" fmla="*/ 389 h 1353"/>
                <a:gd name="T16" fmla="*/ 1368 w 1368"/>
                <a:gd name="T17" fmla="*/ 521 h 1353"/>
                <a:gd name="T18" fmla="*/ 1368 w 1368"/>
                <a:gd name="T19" fmla="*/ 0 h 1353"/>
                <a:gd name="T20" fmla="*/ 1368 w 1368"/>
                <a:gd name="T21" fmla="*/ 0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8" h="1353">
                  <a:moveTo>
                    <a:pt x="1368" y="0"/>
                  </a:moveTo>
                  <a:lnTo>
                    <a:pt x="1368" y="0"/>
                  </a:lnTo>
                  <a:lnTo>
                    <a:pt x="851" y="0"/>
                  </a:lnTo>
                  <a:lnTo>
                    <a:pt x="982" y="133"/>
                  </a:lnTo>
                  <a:lnTo>
                    <a:pt x="12" y="1286"/>
                  </a:lnTo>
                  <a:cubicBezTo>
                    <a:pt x="0" y="1300"/>
                    <a:pt x="0" y="1320"/>
                    <a:pt x="11" y="1335"/>
                  </a:cubicBezTo>
                  <a:cubicBezTo>
                    <a:pt x="25" y="1351"/>
                    <a:pt x="48" y="1353"/>
                    <a:pt x="65" y="1340"/>
                  </a:cubicBezTo>
                  <a:lnTo>
                    <a:pt x="1236" y="389"/>
                  </a:lnTo>
                  <a:lnTo>
                    <a:pt x="1368" y="521"/>
                  </a:lnTo>
                  <a:lnTo>
                    <a:pt x="1368" y="0"/>
                  </a:lnTo>
                  <a:lnTo>
                    <a:pt x="1368" y="0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4"/>
            <p:cNvSpPr>
              <a:spLocks/>
            </p:cNvSpPr>
            <p:nvPr/>
          </p:nvSpPr>
          <p:spPr bwMode="auto">
            <a:xfrm>
              <a:off x="3855" y="914"/>
              <a:ext cx="57" cy="136"/>
            </a:xfrm>
            <a:custGeom>
              <a:avLst/>
              <a:gdLst>
                <a:gd name="T0" fmla="*/ 0 w 536"/>
                <a:gd name="T1" fmla="*/ 1290 h 1290"/>
                <a:gd name="T2" fmla="*/ 0 w 536"/>
                <a:gd name="T3" fmla="*/ 1290 h 1290"/>
                <a:gd name="T4" fmla="*/ 536 w 536"/>
                <a:gd name="T5" fmla="*/ 1290 h 1290"/>
                <a:gd name="T6" fmla="*/ 536 w 536"/>
                <a:gd name="T7" fmla="*/ 0 h 1290"/>
                <a:gd name="T8" fmla="*/ 0 w 536"/>
                <a:gd name="T9" fmla="*/ 0 h 1290"/>
                <a:gd name="T10" fmla="*/ 0 w 536"/>
                <a:gd name="T11" fmla="*/ 129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6" h="1290">
                  <a:moveTo>
                    <a:pt x="0" y="1290"/>
                  </a:moveTo>
                  <a:lnTo>
                    <a:pt x="0" y="1290"/>
                  </a:lnTo>
                  <a:lnTo>
                    <a:pt x="536" y="1290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1290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Exploratory Data Analysis – Kisan Call Centre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Wheat Data – Out of the 5.2 Million Records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1206652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6666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2" presetClass="entr" presetSubtype="4" fill="hold" grpId="0" nodeType="afterEffect" p14:presetBounceEnd="68182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182">
                                          <p:cBhvr additive="base">
                                            <p:cTn id="15" dur="11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182">
                                          <p:cBhvr additive="base">
                                            <p:cTn id="16" dur="11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3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 p14:presetBounceEnd="68182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182">
                                          <p:cBhvr additive="base">
                                            <p:cTn id="28" dur="11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182">
                                          <p:cBhvr additive="base">
                                            <p:cTn id="29" dur="11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3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 p14:presetBounceEnd="68182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182">
                                          <p:cBhvr additive="base">
                                            <p:cTn id="41" dur="11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182">
                                          <p:cBhvr additive="base">
                                            <p:cTn id="42" dur="11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8" dur="3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grpId="0" nodeType="withEffect" p14:presetBounceEnd="68182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182">
                                          <p:cBhvr additive="base">
                                            <p:cTn id="54" dur="11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182">
                                          <p:cBhvr additive="base">
                                            <p:cTn id="55" dur="11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" dur="3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 p14:presetBounceEnd="68182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182">
                                          <p:cBhvr additive="base">
                                            <p:cTn id="67" dur="11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182">
                                          <p:cBhvr additive="base">
                                            <p:cTn id="68" dur="11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8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7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45" grpId="0" animBg="1"/>
          <p:bldP spid="13" grpId="0"/>
          <p:bldP spid="46" grpId="0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/>
          <p:bldP spid="71" grpId="0"/>
          <p:bldP spid="72" grpId="0"/>
          <p:bldP spid="73" grpId="0"/>
          <p:bldP spid="8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6666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1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1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3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1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1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3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1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1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8" dur="3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1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1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" dur="3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1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1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8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7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45" grpId="0" animBg="1"/>
          <p:bldP spid="13" grpId="0"/>
          <p:bldP spid="46" grpId="0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/>
          <p:bldP spid="71" grpId="0"/>
          <p:bldP spid="72" grpId="0"/>
          <p:bldP spid="73" grpId="0"/>
          <p:bldP spid="83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Exploratory Data Analysis – Pricing Data</a:t>
            </a:r>
            <a:endParaRPr lang="en-IN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l="1" r="617" b="1959"/>
          <a:stretch/>
        </p:blipFill>
        <p:spPr>
          <a:xfrm>
            <a:off x="1519794" y="1215198"/>
            <a:ext cx="9095956" cy="43408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9657" y="5556069"/>
            <a:ext cx="6566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/>
              <a:t>Based on Google Big Query and Data Studio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3819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Tested, Not Deployed: Chatbot with Rasa NLU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solidFill>
            <a:schemeClr val="bg1">
              <a:lumMod val="90000"/>
              <a:lumOff val="1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1200" dirty="0" smtClean="0"/>
          </a:p>
          <a:p>
            <a:pPr marL="0" indent="0">
              <a:buNone/>
            </a:pPr>
            <a:endParaRPr lang="en-IN" sz="1200" dirty="0" smtClean="0"/>
          </a:p>
          <a:p>
            <a:pPr marL="0" indent="0">
              <a:buNone/>
            </a:pPr>
            <a:endParaRPr lang="en-IN" sz="1200" dirty="0"/>
          </a:p>
          <a:p>
            <a:pPr marL="0" indent="0">
              <a:buNone/>
            </a:pPr>
            <a:r>
              <a:rPr lang="en-IN" sz="1200" dirty="0" smtClean="0"/>
              <a:t>Team </a:t>
            </a:r>
            <a:r>
              <a:rPr lang="en-IN" sz="1200" dirty="0"/>
              <a:t>used several methods to  </a:t>
            </a:r>
            <a:r>
              <a:rPr lang="en-IN" sz="1200" dirty="0" smtClean="0"/>
              <a:t>pre-process </a:t>
            </a:r>
            <a:r>
              <a:rPr lang="en-IN" sz="1200" dirty="0"/>
              <a:t>KCC data for </a:t>
            </a:r>
            <a:r>
              <a:rPr lang="en-IN" sz="1200" dirty="0" smtClean="0"/>
              <a:t>Chatbot </a:t>
            </a:r>
            <a:r>
              <a:rPr lang="en-IN" sz="1200" dirty="0"/>
              <a:t>mentioned below</a:t>
            </a:r>
            <a:r>
              <a:rPr lang="en-IN" sz="1200" dirty="0" smtClean="0"/>
              <a:t>:</a:t>
            </a:r>
          </a:p>
          <a:p>
            <a:pPr marL="0" indent="0">
              <a:buNone/>
            </a:pPr>
            <a:endParaRPr lang="en-IN" sz="1200" dirty="0"/>
          </a:p>
          <a:p>
            <a:r>
              <a:rPr lang="en-IN" sz="1200" dirty="0" smtClean="0"/>
              <a:t>Tokenization, Lemmatization, Stemmers</a:t>
            </a:r>
          </a:p>
          <a:p>
            <a:pPr marL="0" indent="0">
              <a:buNone/>
            </a:pPr>
            <a:endParaRPr lang="en-IN" sz="1200" dirty="0"/>
          </a:p>
          <a:p>
            <a:r>
              <a:rPr lang="en-IN" sz="1200" dirty="0" smtClean="0"/>
              <a:t>Cosine Similarities</a:t>
            </a:r>
          </a:p>
          <a:p>
            <a:pPr marL="0" indent="0">
              <a:buNone/>
            </a:pPr>
            <a:endParaRPr lang="en-IN" sz="1200" dirty="0"/>
          </a:p>
          <a:p>
            <a:r>
              <a:rPr lang="en-IN" sz="1200" dirty="0" smtClean="0"/>
              <a:t>Using </a:t>
            </a:r>
            <a:r>
              <a:rPr lang="en-IN" sz="1200" dirty="0"/>
              <a:t>Latent Dirichlet allocation probabilistic model to find out similar questions within the </a:t>
            </a:r>
            <a:r>
              <a:rPr lang="en-IN" sz="1200" dirty="0" smtClean="0"/>
              <a:t>dataset</a:t>
            </a:r>
          </a:p>
          <a:p>
            <a:pPr marL="0" indent="0">
              <a:buNone/>
            </a:pPr>
            <a:endParaRPr lang="en-IN" sz="1200" dirty="0"/>
          </a:p>
          <a:p>
            <a:r>
              <a:rPr lang="en-IN" sz="1200" dirty="0" smtClean="0"/>
              <a:t>Clustering </a:t>
            </a:r>
            <a:r>
              <a:rPr lang="en-IN" sz="1200" dirty="0"/>
              <a:t>the questions using the embedding’s (Word2Vec) and K-Means clustering algorithm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solidFill>
            <a:schemeClr val="bg1">
              <a:lumMod val="90000"/>
              <a:lumOff val="10000"/>
            </a:schemeClr>
          </a:solidFill>
        </p:spPr>
        <p:txBody>
          <a:bodyPr/>
          <a:lstStyle/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Generating </a:t>
            </a:r>
            <a:r>
              <a:rPr lang="en-US" sz="1200" dirty="0"/>
              <a:t>entity examples using Chatito - Team used Chatito to create a knowledge base for the Chatbot. This was used for training.</a:t>
            </a:r>
          </a:p>
          <a:p>
            <a:endParaRPr lang="en-US" sz="1200" dirty="0"/>
          </a:p>
          <a:p>
            <a:r>
              <a:rPr lang="en-US" sz="1200" dirty="0" smtClean="0"/>
              <a:t>Data </a:t>
            </a:r>
            <a:r>
              <a:rPr lang="en-US" sz="1200" dirty="0"/>
              <a:t>preparation and format- For training data in rasa, we preferred markdown format over json format. </a:t>
            </a:r>
          </a:p>
          <a:p>
            <a:endParaRPr lang="en-US" sz="1200" dirty="0"/>
          </a:p>
          <a:p>
            <a:r>
              <a:rPr lang="en-US" sz="1200" dirty="0" smtClean="0"/>
              <a:t>Intent- </a:t>
            </a:r>
            <a:r>
              <a:rPr lang="en-US" sz="1200" dirty="0"/>
              <a:t>Intent name specified with list of questions under </a:t>
            </a:r>
            <a:r>
              <a:rPr lang="en-US" sz="1200" dirty="0" smtClean="0"/>
              <a:t>it.</a:t>
            </a:r>
          </a:p>
          <a:p>
            <a:endParaRPr lang="en-US" sz="1200" dirty="0"/>
          </a:p>
          <a:p>
            <a:r>
              <a:rPr lang="en-US" sz="1200" dirty="0" smtClean="0"/>
              <a:t>Entity </a:t>
            </a:r>
            <a:r>
              <a:rPr lang="en-US" sz="1200" dirty="0"/>
              <a:t>- It was specified inside the knowledge-based questions.</a:t>
            </a:r>
          </a:p>
          <a:p>
            <a:endParaRPr lang="en-IN" dirty="0"/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6193536" y="5329667"/>
            <a:ext cx="5084064" cy="415498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171446" indent="-171446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800" spc="-1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4480" indent="-173034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25" indent="-171446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71" indent="-171446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8817" indent="-171446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 smtClean="0"/>
              <a:t>Implementation Steps</a:t>
            </a:r>
            <a:endParaRPr lang="en-IN" dirty="0"/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910336" y="5329667"/>
            <a:ext cx="5084064" cy="41549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171446" indent="-171446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800" spc="-1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4480" indent="-173034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25" indent="-171446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71" indent="-171446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8817" indent="-171446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 smtClean="0"/>
              <a:t>Pre-processing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6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Success, In Production: Chatbot with Dialogflow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914400" y="5247612"/>
            <a:ext cx="5084064" cy="415498"/>
          </a:xfrm>
        </p:spPr>
        <p:txBody>
          <a:bodyPr/>
          <a:lstStyle/>
          <a:p>
            <a:r>
              <a:rPr lang="en-IN" dirty="0" smtClean="0"/>
              <a:t>Why Dialogflow?</a:t>
            </a:r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5247612"/>
            <a:ext cx="5084064" cy="415498"/>
          </a:xfrm>
        </p:spPr>
        <p:txBody>
          <a:bodyPr/>
          <a:lstStyle/>
          <a:p>
            <a:r>
              <a:rPr lang="en-IN" dirty="0" smtClean="0"/>
              <a:t>Implementation Steps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914399" y="1613647"/>
            <a:ext cx="5084065" cy="3633965"/>
          </a:xfrm>
          <a:prstGeom prst="rect">
            <a:avLst/>
          </a:prstGeom>
          <a:solidFill>
            <a:srgbClr val="4040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Quick </a:t>
            </a:r>
            <a:r>
              <a:rPr lang="en-US" sz="1400" dirty="0">
                <a:solidFill>
                  <a:schemeClr val="tx1"/>
                </a:solidFill>
              </a:rPr>
              <a:t>and easy to start building 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Built on Google infrastructure 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Easy to </a:t>
            </a:r>
            <a:r>
              <a:rPr lang="en-US" sz="1400" dirty="0" smtClean="0">
                <a:solidFill>
                  <a:schemeClr val="tx1"/>
                </a:solidFill>
              </a:rPr>
              <a:t>scale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Strong natural language understanding (NLU) capabilities </a:t>
            </a:r>
          </a:p>
          <a:p>
            <a:pPr algn="ctr"/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6193535" y="1613647"/>
            <a:ext cx="5084065" cy="3633965"/>
          </a:xfrm>
          <a:prstGeom prst="rect">
            <a:avLst/>
          </a:prstGeom>
          <a:solidFill>
            <a:srgbClr val="4040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We </a:t>
            </a:r>
            <a:r>
              <a:rPr lang="en-US" sz="1400" dirty="0">
                <a:solidFill>
                  <a:schemeClr val="tx1"/>
                </a:solidFill>
              </a:rPr>
              <a:t>used the knowledge base beta </a:t>
            </a:r>
            <a:r>
              <a:rPr lang="en-US" sz="1400" dirty="0" smtClean="0">
                <a:solidFill>
                  <a:schemeClr val="tx1"/>
                </a:solidFill>
              </a:rPr>
              <a:t>connector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‘Knowledge Connectors’ lets you add your content in csv or plain text format as a Knowledge Base to your Agent. 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For a given user utterance, the Bot would then try to match it to the predefined intent, or a system generated intent based on its match to the text in the Knowledge Base. </a:t>
            </a:r>
            <a:endParaRPr lang="en-IN" sz="1400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447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 Architecture</a:t>
            </a:r>
            <a:endParaRPr lang="en-IN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484810" y="5465116"/>
            <a:ext cx="9222377" cy="415498"/>
          </a:xfrm>
          <a:solidFill>
            <a:schemeClr val="accent2">
              <a:alpha val="80000"/>
            </a:schemeClr>
          </a:solidFill>
        </p:spPr>
        <p:txBody>
          <a:bodyPr/>
          <a:lstStyle/>
          <a:p>
            <a:r>
              <a:rPr lang="en-IN" dirty="0" smtClean="0"/>
              <a:t>Dialogflow</a:t>
            </a:r>
            <a:endParaRPr lang="en-IN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82AF54F9-A9C1-471F-9670-0D420FC949F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" r="385"/>
          <a:stretch/>
        </p:blipFill>
        <p:spPr bwMode="auto">
          <a:xfrm>
            <a:off x="1484811" y="1205410"/>
            <a:ext cx="9222377" cy="4266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55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421" y="279963"/>
            <a:ext cx="5286103" cy="817561"/>
          </a:xfrm>
        </p:spPr>
        <p:txBody>
          <a:bodyPr/>
          <a:lstStyle/>
          <a:p>
            <a:r>
              <a:rPr lang="en-IN" dirty="0" smtClean="0"/>
              <a:t>Success, In Production: Pricing Data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44421" y="1397001"/>
            <a:ext cx="5286103" cy="4385490"/>
          </a:xfrm>
        </p:spPr>
      </p:sp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" t="689" r="389" b="3437"/>
          <a:stretch/>
        </p:blipFill>
        <p:spPr>
          <a:xfrm>
            <a:off x="6453052" y="0"/>
            <a:ext cx="5738948" cy="678397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44432" y="1397001"/>
            <a:ext cx="5286103" cy="4385490"/>
          </a:xfrm>
          <a:solidFill>
            <a:srgbClr val="404043"/>
          </a:solidFill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Data </a:t>
            </a:r>
            <a:r>
              <a:rPr lang="en-US" sz="1200" dirty="0"/>
              <a:t>for all the crop varieties and commodities, from all markets was combined for 2019</a:t>
            </a:r>
            <a:r>
              <a:rPr lang="en-US" sz="1200" dirty="0" smtClean="0"/>
              <a:t>.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Latitude </a:t>
            </a:r>
            <a:r>
              <a:rPr lang="en-US" sz="1200" dirty="0"/>
              <a:t>Longitude was derived using the Google Geocoding API for all the market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K-Nearest </a:t>
            </a:r>
            <a:r>
              <a:rPr lang="en-US" sz="1200" dirty="0"/>
              <a:t>Neighbors algorithm was trained to form clusters using the Latitude and Longitude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Latitude </a:t>
            </a:r>
            <a:r>
              <a:rPr lang="en-US" sz="1200" dirty="0"/>
              <a:t>Longitude is captured from the device and based on that the five closest </a:t>
            </a:r>
            <a:r>
              <a:rPr lang="en-US" sz="1200" dirty="0" smtClean="0"/>
              <a:t>Mandi </a:t>
            </a:r>
            <a:r>
              <a:rPr lang="en-US" sz="1200" dirty="0"/>
              <a:t>price is displayed on the app.</a:t>
            </a:r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u="sng" dirty="0"/>
              <a:t>Tools and Algorithms Used: </a:t>
            </a:r>
            <a:endParaRPr lang="en-US" sz="1200" u="sng" dirty="0" smtClean="0"/>
          </a:p>
          <a:p>
            <a:r>
              <a:rPr lang="en-US" sz="1200" dirty="0" smtClean="0"/>
              <a:t>Google </a:t>
            </a:r>
            <a:r>
              <a:rPr lang="en-US" sz="1200" dirty="0"/>
              <a:t>Geocoding Services (Maps Platform) KNN, Bootstrap Studio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44410" y="5782491"/>
            <a:ext cx="5286114" cy="35705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Data </a:t>
            </a:r>
            <a:r>
              <a:rPr lang="en-IN" sz="1600" dirty="0" smtClean="0"/>
              <a:t>from</a:t>
            </a:r>
            <a:r>
              <a:rPr lang="en-IN" dirty="0" smtClean="0"/>
              <a:t> 2300 Local Markets Across India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877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412" y="1097524"/>
            <a:ext cx="4659176" cy="49267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 User Architecture</a:t>
            </a:r>
            <a:endParaRPr lang="en-IN" dirty="0"/>
          </a:p>
        </p:txBody>
      </p:sp>
      <p:sp>
        <p:nvSpPr>
          <p:cNvPr id="4" name="Text Placeholder 12"/>
          <p:cNvSpPr txBox="1">
            <a:spLocks/>
          </p:cNvSpPr>
          <p:nvPr/>
        </p:nvSpPr>
        <p:spPr>
          <a:xfrm>
            <a:off x="3766412" y="6024282"/>
            <a:ext cx="4659176" cy="415498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>
            <a:lvl1pPr marL="171446" indent="-171446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800" spc="-1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4480" indent="-173034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25" indent="-171446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71" indent="-171446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8817" indent="-171446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 smtClean="0"/>
              <a:t>Dialogflow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006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 idx="4294967295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/>
          <a:p>
            <a:r>
              <a:rPr lang="en-IN" sz="4000" dirty="0" smtClean="0">
                <a:solidFill>
                  <a:srgbClr val="FFFFFF"/>
                </a:solidFill>
              </a:rPr>
              <a:t>Demo – Component 1 </a:t>
            </a:r>
            <a:endParaRPr lang="en-IN" sz="4000" dirty="0">
              <a:solidFill>
                <a:srgbClr val="FFFFFF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4294967295"/>
          </p:nvPr>
        </p:nvSpPr>
        <p:spPr>
          <a:xfrm>
            <a:off x="0" y="3886200"/>
            <a:ext cx="12192000" cy="268288"/>
          </a:xfrm>
          <a:solidFill>
            <a:schemeClr val="tx1"/>
          </a:solidFill>
        </p:spPr>
        <p:txBody>
          <a:bodyPr/>
          <a:lstStyle/>
          <a:p>
            <a:pPr marL="0" indent="0" algn="ctr">
              <a:buNone/>
            </a:pPr>
            <a:r>
              <a:rPr lang="en-IN" dirty="0" smtClean="0">
                <a:solidFill>
                  <a:schemeClr val="tx1"/>
                </a:solidFill>
                <a:hlinkClick r:id="rId2"/>
              </a:rPr>
              <a:t>End to End – Chatbot and Pricing Platform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16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Ground on Image Data: Plant Village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2792377" y="3808163"/>
            <a:ext cx="3182471" cy="415498"/>
          </a:xfrm>
        </p:spPr>
        <p:txBody>
          <a:bodyPr/>
          <a:lstStyle/>
          <a:p>
            <a:r>
              <a:rPr lang="en-IN" dirty="0" smtClean="0"/>
              <a:t>Training and Validation Accuracy</a:t>
            </a:r>
            <a:endParaRPr lang="en-IN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1200" dirty="0"/>
              <a:t>The model was trained for 15 Epochs with a validation split of 20% of the data</a:t>
            </a:r>
            <a:endParaRPr lang="en-US" sz="1200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4FB5D0-A838-4AF4-B669-FE4BB1D74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448494"/>
            <a:ext cx="10363200" cy="171810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17ADEDF-31FF-4265-88D6-5DA9375454ED}"/>
              </a:ext>
            </a:extLst>
          </p:cNvPr>
          <p:cNvSpPr txBox="1">
            <a:spLocks/>
          </p:cNvSpPr>
          <p:nvPr/>
        </p:nvSpPr>
        <p:spPr>
          <a:xfrm>
            <a:off x="914400" y="615864"/>
            <a:ext cx="10363200" cy="5037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378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100" kern="800" spc="-4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08134D9E-0190-4BEA-8174-D1F3C15A5A0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3" t="9263" r="51188" b="678"/>
          <a:stretch/>
        </p:blipFill>
        <p:spPr>
          <a:xfrm>
            <a:off x="2792378" y="1426940"/>
            <a:ext cx="3182471" cy="2381231"/>
          </a:xfrm>
          <a:prstGeom prst="rect">
            <a:avLst/>
          </a:prstGeo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08134D9E-0190-4BEA-8174-D1F3C15A5A0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48262" t="8004" r="444"/>
          <a:stretch/>
        </p:blipFill>
        <p:spPr>
          <a:xfrm>
            <a:off x="6385125" y="1426940"/>
            <a:ext cx="3344092" cy="2381231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22"/>
          </p:nvPr>
        </p:nvSpPr>
        <p:spPr>
          <a:xfrm>
            <a:off x="6385125" y="3808171"/>
            <a:ext cx="3344092" cy="415490"/>
          </a:xfrm>
        </p:spPr>
        <p:txBody>
          <a:bodyPr/>
          <a:lstStyle/>
          <a:p>
            <a:r>
              <a:rPr lang="en-IN" dirty="0" smtClean="0"/>
              <a:t>Training and Validation Loss</a:t>
            </a:r>
            <a:endParaRPr lang="en-IN" dirty="0"/>
          </a:p>
        </p:txBody>
      </p:sp>
      <p:sp>
        <p:nvSpPr>
          <p:cNvPr id="20" name="Text Placeholder 13"/>
          <p:cNvSpPr txBox="1">
            <a:spLocks/>
          </p:cNvSpPr>
          <p:nvPr/>
        </p:nvSpPr>
        <p:spPr>
          <a:xfrm>
            <a:off x="914400" y="6166601"/>
            <a:ext cx="10363200" cy="41549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wrap="square" lIns="182880" tIns="91440" rIns="182880" bIns="91440" rtlCol="0" anchor="b" anchorCtr="0">
            <a:spAutoFit/>
          </a:bodyPr>
          <a:lstStyle>
            <a:lvl1pPr marL="0" indent="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500" kern="800" spc="-1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57175" indent="-128588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385763" indent="-128588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557213" indent="-17145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ResNet50 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244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998" y="288672"/>
            <a:ext cx="5042263" cy="817561"/>
          </a:xfrm>
        </p:spPr>
        <p:txBody>
          <a:bodyPr/>
          <a:lstStyle/>
          <a:p>
            <a:r>
              <a:rPr lang="en-IN" dirty="0" smtClean="0"/>
              <a:t>Maize </a:t>
            </a:r>
            <a:r>
              <a:rPr lang="en-IN" dirty="0"/>
              <a:t>Field </a:t>
            </a:r>
            <a:r>
              <a:rPr lang="en-IN" dirty="0" smtClean="0"/>
              <a:t>Images: Northern </a:t>
            </a:r>
            <a:r>
              <a:rPr lang="en-IN" dirty="0"/>
              <a:t>Light Blight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585" y="0"/>
            <a:ext cx="619841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7914" y="1271451"/>
            <a:ext cx="521643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/>
              <a:t>VGG </a:t>
            </a:r>
            <a:r>
              <a:rPr lang="en-US" sz="1400" b="1" dirty="0"/>
              <a:t>Layer</a:t>
            </a:r>
            <a:r>
              <a:rPr lang="en-US" sz="1400" dirty="0"/>
              <a:t>: Pre- trained VGG 16 Model is applied to the image develop feature </a:t>
            </a:r>
            <a:r>
              <a:rPr lang="en-US" sz="1400" dirty="0" smtClean="0"/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/>
              <a:t>RPN </a:t>
            </a:r>
            <a:r>
              <a:rPr lang="en-US" sz="1400" b="1" dirty="0"/>
              <a:t>Layer</a:t>
            </a:r>
            <a:r>
              <a:rPr lang="en-US" sz="1400" dirty="0"/>
              <a:t>: Each point in feature map is considered as an anchor. We need to define specific ratios and </a:t>
            </a:r>
            <a:r>
              <a:rPr lang="en-US" sz="1400" dirty="0" smtClean="0"/>
              <a:t>sizes </a:t>
            </a:r>
            <a:r>
              <a:rPr lang="en-IN" sz="1400" dirty="0" smtClean="0"/>
              <a:t>for </a:t>
            </a:r>
            <a:r>
              <a:rPr lang="en-IN" sz="1400" dirty="0"/>
              <a:t>each </a:t>
            </a:r>
            <a:r>
              <a:rPr lang="en-IN" sz="1400" dirty="0" smtClean="0"/>
              <a:t>anchor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Then </a:t>
            </a:r>
            <a:r>
              <a:rPr lang="en-US" sz="1400" dirty="0"/>
              <a:t>RPN is connected to </a:t>
            </a:r>
            <a:r>
              <a:rPr lang="en-US" sz="1400" dirty="0" smtClean="0"/>
              <a:t>Convolution </a:t>
            </a:r>
            <a:r>
              <a:rPr lang="en-US" sz="1400" dirty="0"/>
              <a:t>Layer with 3*3 filter, 1 padding and 512 output channels.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Intermediate </a:t>
            </a:r>
            <a:r>
              <a:rPr lang="en-US" sz="1400" dirty="0"/>
              <a:t>Output: Connected to 1*1 Fully Connected Layer - box classification and box </a:t>
            </a:r>
            <a:r>
              <a:rPr lang="en-US" sz="1400" dirty="0" smtClean="0"/>
              <a:t>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/>
              <a:t>RoI </a:t>
            </a:r>
            <a:r>
              <a:rPr lang="en-US" sz="1400" b="1" dirty="0"/>
              <a:t>Layer: </a:t>
            </a:r>
            <a:r>
              <a:rPr lang="en-US" sz="1400" dirty="0"/>
              <a:t>ROI pooling is used for these proposed regions (ROIs). The output is 7x7x512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Then</a:t>
            </a:r>
            <a:r>
              <a:rPr lang="en-US" sz="1400" dirty="0"/>
              <a:t>, we flatten this layer with some fully connected layers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/>
              <a:t>Classifier </a:t>
            </a:r>
            <a:r>
              <a:rPr lang="en-US" sz="1400" b="1" dirty="0"/>
              <a:t>Layer: </a:t>
            </a:r>
            <a:r>
              <a:rPr lang="en-US" sz="1400" dirty="0"/>
              <a:t>The final step is a softmax function for classification and linear regression to fix the </a:t>
            </a:r>
            <a:r>
              <a:rPr lang="en-US" sz="1400" dirty="0" smtClean="0"/>
              <a:t>boxes’ </a:t>
            </a:r>
            <a:r>
              <a:rPr lang="en-IN" sz="1400" dirty="0" smtClean="0"/>
              <a:t>location</a:t>
            </a:r>
            <a:r>
              <a:rPr lang="en-IN" sz="1400" dirty="0"/>
              <a:t>.</a:t>
            </a:r>
          </a:p>
        </p:txBody>
      </p:sp>
      <p:sp>
        <p:nvSpPr>
          <p:cNvPr id="5" name="Text Placeholder 15"/>
          <p:cNvSpPr txBox="1">
            <a:spLocks/>
          </p:cNvSpPr>
          <p:nvPr/>
        </p:nvSpPr>
        <p:spPr>
          <a:xfrm>
            <a:off x="614998" y="933450"/>
            <a:ext cx="5042263" cy="406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46" indent="-171446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800" spc="-1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4480" indent="-173034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5925" indent="-171446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71" indent="-171446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8817" indent="-171446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2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 smtClean="0"/>
              <a:t>Faster RCNN Model</a:t>
            </a:r>
            <a:endParaRPr lang="en-US" sz="1200" dirty="0" smtClean="0">
              <a:solidFill>
                <a:srgbClr val="FF0000"/>
              </a:solidFill>
            </a:endParaRP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420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54B893D-BC5D-5546-8EB8-FE7FCDE73E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" t="4729" b="33890"/>
          <a:stretch/>
        </p:blipFill>
        <p:spPr>
          <a:xfrm>
            <a:off x="8132249" y="3848100"/>
            <a:ext cx="2962273" cy="2353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3EA236-EC6B-914F-BE7D-FA7E31B282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" t="6717" r="5654" b="40723"/>
          <a:stretch/>
        </p:blipFill>
        <p:spPr>
          <a:xfrm>
            <a:off x="8132251" y="1314448"/>
            <a:ext cx="2962274" cy="2359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E17619-7E44-FD48-883A-558AF40B89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" t="2673" r="3761" b="21227"/>
          <a:stretch/>
        </p:blipFill>
        <p:spPr>
          <a:xfrm>
            <a:off x="4614859" y="3848100"/>
            <a:ext cx="2962276" cy="23534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33823B-FC52-794D-B780-46DBC4A21A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9" t="29833" r="3614" b="52707"/>
          <a:stretch/>
        </p:blipFill>
        <p:spPr>
          <a:xfrm>
            <a:off x="1097469" y="3848100"/>
            <a:ext cx="2962273" cy="23534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4FF80D-22E9-4E4F-A3D4-89A71CDB08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0" t="10514" r="3460" b="10957"/>
          <a:stretch/>
        </p:blipFill>
        <p:spPr>
          <a:xfrm>
            <a:off x="4614861" y="1314448"/>
            <a:ext cx="2962274" cy="235918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>
            <a:normAutofit/>
          </a:bodyPr>
          <a:lstStyle/>
          <a:p>
            <a:r>
              <a:rPr lang="en-US" dirty="0"/>
              <a:t>Our Team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7" name="Picture Placeholder 56">
            <a:extLst>
              <a:ext uri="{FF2B5EF4-FFF2-40B4-BE49-F238E27FC236}">
                <a16:creationId xmlns:a16="http://schemas.microsoft.com/office/drawing/2014/main" id="{126C7C30-CBFB-49AD-B56C-78DA85991C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45" b="44215"/>
          <a:stretch/>
        </p:blipFill>
        <p:spPr>
          <a:xfrm>
            <a:off x="1097470" y="1314450"/>
            <a:ext cx="2962275" cy="2353433"/>
          </a:xfrm>
        </p:spPr>
      </p:pic>
      <p:sp>
        <p:nvSpPr>
          <p:cNvPr id="15" name="Text Placeholder 14"/>
          <p:cNvSpPr>
            <a:spLocks noGrp="1"/>
          </p:cNvSpPr>
          <p:nvPr>
            <p:ph type="body" sz="quarter" idx="21"/>
          </p:nvPr>
        </p:nvSpPr>
        <p:spPr>
          <a:xfrm>
            <a:off x="1097470" y="3064230"/>
            <a:ext cx="2962275" cy="609398"/>
          </a:xfrm>
        </p:spPr>
        <p:txBody>
          <a:bodyPr/>
          <a:lstStyle/>
          <a:p>
            <a:r>
              <a:rPr lang="en-US" dirty="0"/>
              <a:t>Manan Arora</a:t>
            </a:r>
          </a:p>
          <a:p>
            <a:pPr lvl="1"/>
            <a:r>
              <a:rPr lang="en-US" dirty="0" smtClean="0"/>
              <a:t>ML Engineer and Data Engineer</a:t>
            </a:r>
            <a:endParaRPr lang="en-US" dirty="0"/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908DDE60-DD7D-47AF-9542-6633C3B19D02}"/>
              </a:ext>
            </a:extLst>
          </p:cNvPr>
          <p:cNvSpPr txBox="1">
            <a:spLocks/>
          </p:cNvSpPr>
          <p:nvPr/>
        </p:nvSpPr>
        <p:spPr>
          <a:xfrm>
            <a:off x="1097470" y="5592135"/>
            <a:ext cx="2962275" cy="609398"/>
          </a:xfrm>
          <a:prstGeom prst="rect">
            <a:avLst/>
          </a:prstGeom>
          <a:solidFill>
            <a:schemeClr val="accent1">
              <a:alpha val="80000"/>
            </a:schemeClr>
          </a:solidFill>
        </p:spPr>
        <p:txBody>
          <a:bodyPr vert="horz" wrap="square" lIns="182880" tIns="91440" rIns="182880" bIns="91440" rtlCol="0" anchor="b" anchorCtr="0">
            <a:spAutoFit/>
          </a:bodyPr>
          <a:lstStyle>
            <a:lvl1pPr marL="0" indent="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500" kern="800" spc="-1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57175" indent="-128588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385763" indent="-128588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557213" indent="-17145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7AEA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8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Bharatdeep Maan</a:t>
            </a:r>
          </a:p>
          <a:p>
            <a:pPr marL="0" marR="0" lvl="1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7AEA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>
                <a:latin typeface="Open Sans Light"/>
              </a:rPr>
              <a:t>DevOps Engineer</a:t>
            </a:r>
            <a:endParaRPr kumimoji="0" lang="en-US" sz="1050" b="0" i="0" u="none" strike="noStrike" kern="8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4614863" y="3064230"/>
            <a:ext cx="2962274" cy="609398"/>
          </a:xfrm>
        </p:spPr>
        <p:txBody>
          <a:bodyPr/>
          <a:lstStyle/>
          <a:p>
            <a:r>
              <a:rPr lang="en-US" dirty="0" smtClean="0"/>
              <a:t>Saif</a:t>
            </a:r>
            <a:endParaRPr lang="en-US" dirty="0"/>
          </a:p>
          <a:p>
            <a:pPr lvl="1"/>
            <a:r>
              <a:rPr lang="en-US" dirty="0" smtClean="0"/>
              <a:t>Product Development</a:t>
            </a:r>
            <a:endParaRPr lang="en-US" dirty="0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293B446E-CE98-4BFB-AF8C-38DE1611734B}"/>
              </a:ext>
            </a:extLst>
          </p:cNvPr>
          <p:cNvSpPr txBox="1">
            <a:spLocks/>
          </p:cNvSpPr>
          <p:nvPr/>
        </p:nvSpPr>
        <p:spPr>
          <a:xfrm>
            <a:off x="4614863" y="5592135"/>
            <a:ext cx="2962273" cy="609398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vert="horz" wrap="square" lIns="182880" tIns="91440" rIns="182880" bIns="91440" rtlCol="0" anchor="b" anchorCtr="0">
            <a:spAutoFit/>
          </a:bodyPr>
          <a:lstStyle>
            <a:lvl1pPr marL="0" indent="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500" kern="800" spc="-1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57175" indent="-128588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385763" indent="-128588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557213" indent="-17145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7AEA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8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Anmol Dureha</a:t>
            </a:r>
          </a:p>
          <a:p>
            <a:pPr marL="0" marR="0" lvl="1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7AEA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8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Hustler</a:t>
            </a:r>
            <a:r>
              <a:rPr kumimoji="0" lang="en-US" sz="1050" b="0" i="0" u="none" strike="noStrike" kern="8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 and Tool Optimizer</a:t>
            </a:r>
            <a:endParaRPr kumimoji="0" lang="en-US" sz="1050" b="0" i="0" u="none" strike="noStrike" kern="8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3"/>
          </p:nvPr>
        </p:nvSpPr>
        <p:spPr>
          <a:xfrm>
            <a:off x="8132255" y="3057388"/>
            <a:ext cx="2962274" cy="609398"/>
          </a:xfrm>
        </p:spPr>
        <p:txBody>
          <a:bodyPr/>
          <a:lstStyle/>
          <a:p>
            <a:r>
              <a:rPr lang="en-US" dirty="0"/>
              <a:t>Jaya Palewar</a:t>
            </a:r>
          </a:p>
          <a:p>
            <a:pPr lvl="1"/>
            <a:r>
              <a:rPr lang="en-US" dirty="0" smtClean="0"/>
              <a:t>Data Analyst</a:t>
            </a:r>
            <a:endParaRPr lang="en-US" dirty="0"/>
          </a:p>
        </p:txBody>
      </p:sp>
      <p:sp>
        <p:nvSpPr>
          <p:cNvPr id="55" name="Text Placeholder 16">
            <a:extLst>
              <a:ext uri="{FF2B5EF4-FFF2-40B4-BE49-F238E27FC236}">
                <a16:creationId xmlns:a16="http://schemas.microsoft.com/office/drawing/2014/main" id="{79C6761B-20B9-4D1C-89A6-9FC13A8B594E}"/>
              </a:ext>
            </a:extLst>
          </p:cNvPr>
          <p:cNvSpPr txBox="1">
            <a:spLocks/>
          </p:cNvSpPr>
          <p:nvPr/>
        </p:nvSpPr>
        <p:spPr>
          <a:xfrm>
            <a:off x="8132252" y="5592135"/>
            <a:ext cx="2962273" cy="609398"/>
          </a:xfrm>
          <a:prstGeom prst="rect">
            <a:avLst/>
          </a:prstGeom>
          <a:solidFill>
            <a:schemeClr val="bg2">
              <a:alpha val="80000"/>
            </a:schemeClr>
          </a:solidFill>
        </p:spPr>
        <p:txBody>
          <a:bodyPr vert="horz" wrap="square" lIns="182880" tIns="91440" rIns="182880" bIns="91440" rtlCol="0" anchor="b" anchorCtr="0">
            <a:spAutoFit/>
          </a:bodyPr>
          <a:lstStyle>
            <a:lvl1pPr marL="0" indent="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500" kern="800" spc="-1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57175" indent="-128588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385763" indent="-128588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557213" indent="-17145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7AEA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8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Pranati Balodia</a:t>
            </a:r>
          </a:p>
          <a:p>
            <a:pPr marL="0" marR="0" lvl="1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7AEA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>
                <a:latin typeface="Open Sans Light"/>
              </a:rPr>
              <a:t>Product Development</a:t>
            </a:r>
            <a:endParaRPr kumimoji="0" lang="en-US" sz="1050" b="0" i="0" u="none" strike="noStrike" kern="8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49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Real Model: Maize Field Images – Northern Light Blight </a:t>
            </a:r>
            <a:endParaRPr lang="en-IN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1"/>
          </p:nvPr>
        </p:nvSpPr>
        <p:spPr>
          <a:xfrm>
            <a:off x="914400" y="5247612"/>
            <a:ext cx="5084064" cy="415498"/>
          </a:xfrm>
        </p:spPr>
        <p:txBody>
          <a:bodyPr/>
          <a:lstStyle/>
          <a:p>
            <a:r>
              <a:rPr lang="en-IN" dirty="0" smtClean="0"/>
              <a:t>Performance Evaluation ( 35 Epochs)</a:t>
            </a:r>
            <a:endParaRPr lang="en-IN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6193536" y="5247612"/>
            <a:ext cx="5084064" cy="415497"/>
          </a:xfrm>
        </p:spPr>
        <p:txBody>
          <a:bodyPr/>
          <a:lstStyle/>
          <a:p>
            <a:r>
              <a:rPr lang="en-IN" dirty="0" smtClean="0"/>
              <a:t>Actual Images</a:t>
            </a:r>
            <a:endParaRPr lang="en-IN" dirty="0"/>
          </a:p>
        </p:txBody>
      </p:sp>
      <p:pic>
        <p:nvPicPr>
          <p:cNvPr id="21" name="Picture Placeholder 1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7547" t="13387" r="7547"/>
          <a:stretch/>
        </p:blipFill>
        <p:spPr>
          <a:xfrm>
            <a:off x="931819" y="1558836"/>
            <a:ext cx="5066646" cy="3694967"/>
          </a:xfrm>
          <a:prstGeom prst="rect">
            <a:avLst/>
          </a:prstGeom>
        </p:spPr>
      </p:pic>
      <p:pic>
        <p:nvPicPr>
          <p:cNvPr id="25" name="Picture Placeholder 24"/>
          <p:cNvPicPr>
            <a:picLocks noGrp="1"/>
          </p:cNvPicPr>
          <p:nvPr>
            <p:ph type="pic" sz="quarter" idx="11"/>
          </p:nvPr>
        </p:nvPicPr>
        <p:blipFill rotWithShape="1">
          <a:blip r:embed="rId3"/>
          <a:srcRect l="4837" t="5834" r="2441" b="-1021"/>
          <a:stretch/>
        </p:blipFill>
        <p:spPr>
          <a:xfrm>
            <a:off x="6193535" y="1558837"/>
            <a:ext cx="5084065" cy="375339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14400" y="5808617"/>
            <a:ext cx="1036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Training Data: </a:t>
            </a:r>
            <a:r>
              <a:rPr lang="en-IN" sz="1200" dirty="0" smtClean="0"/>
              <a:t>Mean Overlap of Bounding Boxes: 69.8% | Classification Accuracy: 79% | RPN Regression Loss: 2.2 | RPN Classification Loss:  0.401</a:t>
            </a:r>
          </a:p>
          <a:p>
            <a:r>
              <a:rPr lang="en-IN" sz="1200" b="1" dirty="0" smtClean="0"/>
              <a:t>Test Data : </a:t>
            </a:r>
            <a:r>
              <a:rPr lang="en-IN" sz="1200" dirty="0" smtClean="0"/>
              <a:t>Mean Average Precision: 67.5%</a:t>
            </a:r>
            <a:endParaRPr lang="en-IN" sz="1200" b="1" dirty="0"/>
          </a:p>
        </p:txBody>
      </p:sp>
      <p:sp>
        <p:nvSpPr>
          <p:cNvPr id="32" name="Text Placeholder 15"/>
          <p:cNvSpPr>
            <a:spLocks noGrp="1"/>
          </p:cNvSpPr>
          <p:nvPr>
            <p:ph type="body" sz="quarter" idx="4294967295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200" dirty="0" smtClean="0"/>
              <a:t>Train Data: 1462 Images – 6257 Bounding Boxes, 361 Images – 1442 Bounding Boxes</a:t>
            </a:r>
            <a:endParaRPr lang="en-US" sz="1200" dirty="0">
              <a:solidFill>
                <a:srgbClr val="FF0000"/>
              </a:solidFill>
            </a:endParaRP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234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Summarizing the Challenges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914399" y="5047317"/>
            <a:ext cx="10363201" cy="415498"/>
          </a:xfrm>
        </p:spPr>
        <p:txBody>
          <a:bodyPr/>
          <a:lstStyle/>
          <a:p>
            <a:r>
              <a:rPr lang="en-IN" b="1" dirty="0" smtClean="0"/>
              <a:t>Smooth Seas Do No Make Skilful Sailors</a:t>
            </a:r>
            <a:endParaRPr lang="en-IN" b="1" dirty="0"/>
          </a:p>
        </p:txBody>
      </p:sp>
      <p:sp>
        <p:nvSpPr>
          <p:cNvPr id="8" name="Rectangle 7"/>
          <p:cNvSpPr/>
          <p:nvPr/>
        </p:nvSpPr>
        <p:spPr>
          <a:xfrm>
            <a:off x="914399" y="1396999"/>
            <a:ext cx="10363201" cy="3656713"/>
          </a:xfrm>
          <a:prstGeom prst="rect">
            <a:avLst/>
          </a:prstGeom>
          <a:solidFill>
            <a:srgbClr val="4040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chemeClr val="tx1"/>
                </a:solidFill>
              </a:rPr>
              <a:t>Struggled with Government Website Structure while crawling data, frequently server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chemeClr val="tx1"/>
                </a:solidFill>
              </a:rPr>
              <a:t>NLP Problems generally require a lot of manual intervention in terms of defining intents and entities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chemeClr val="tx1"/>
                </a:solidFill>
              </a:rPr>
              <a:t>Rasa NLU: Memory Intensive, a lot of production related issues and no out of box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chemeClr val="tx1"/>
                </a:solidFill>
              </a:rPr>
              <a:t>Dialogflow: Only high level customisations are possible.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chemeClr val="tx1"/>
                </a:solidFill>
              </a:rPr>
              <a:t>Inability to deploy Speech to Text on Server – Problem caused by </a:t>
            </a:r>
            <a:r>
              <a:rPr lang="en-IN" sz="1400" dirty="0" err="1" smtClean="0">
                <a:solidFill>
                  <a:schemeClr val="tx1"/>
                </a:solidFill>
              </a:rPr>
              <a:t>PyAydio</a:t>
            </a:r>
            <a:endParaRPr lang="en-IN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chemeClr val="tx1"/>
                </a:solidFill>
              </a:rPr>
              <a:t>Navigating the complex ecosystem of cloud services, we chose Google Cloud Platform and struggled with multiple services it offers what to choose and what not 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chemeClr val="tx1"/>
                </a:solidFill>
              </a:rPr>
              <a:t>Ended up getting a billing of $150 over and above 600$ of Free credits on GCP. Mistakenly kept the Cloud SQL Instance on which dried up a lot of credits.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 smtClean="0">
              <a:solidFill>
                <a:schemeClr val="tx1"/>
              </a:solidFill>
            </a:endParaRPr>
          </a:p>
          <a:p>
            <a:endParaRPr lang="en-IN" sz="1600" dirty="0">
              <a:solidFill>
                <a:schemeClr val="tx1"/>
              </a:solidFill>
            </a:endParaRPr>
          </a:p>
          <a:p>
            <a:endParaRPr lang="en-I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19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Way Forward: How this can turn into an actual On - Ground </a:t>
            </a:r>
            <a:r>
              <a:rPr lang="en-IN" dirty="0"/>
              <a:t>S</a:t>
            </a:r>
            <a:r>
              <a:rPr lang="en-IN" dirty="0" smtClean="0"/>
              <a:t>olution?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914399" y="5047317"/>
            <a:ext cx="10363201" cy="415498"/>
          </a:xfrm>
        </p:spPr>
        <p:txBody>
          <a:bodyPr/>
          <a:lstStyle/>
          <a:p>
            <a:r>
              <a:rPr lang="en-IN" b="1" dirty="0" smtClean="0"/>
              <a:t>Launch as an Application for On Ground Usage</a:t>
            </a:r>
            <a:endParaRPr lang="en-IN" b="1" dirty="0"/>
          </a:p>
        </p:txBody>
      </p:sp>
      <p:sp>
        <p:nvSpPr>
          <p:cNvPr id="8" name="Rectangle 7"/>
          <p:cNvSpPr/>
          <p:nvPr/>
        </p:nvSpPr>
        <p:spPr>
          <a:xfrm>
            <a:off x="914399" y="1396999"/>
            <a:ext cx="10363201" cy="3656713"/>
          </a:xfrm>
          <a:prstGeom prst="rect">
            <a:avLst/>
          </a:prstGeom>
          <a:solidFill>
            <a:srgbClr val="4040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chemeClr val="tx1"/>
                </a:solidFill>
              </a:rPr>
              <a:t>Add Support for Multiple India Languages in the Chatbot to ensure Usability</a:t>
            </a:r>
          </a:p>
          <a:p>
            <a:endParaRPr lang="en-IN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chemeClr val="tx1"/>
                </a:solidFill>
              </a:rPr>
              <a:t>Add Better Speech to Text Compatibility for Indian Languages</a:t>
            </a:r>
          </a:p>
          <a:p>
            <a:endParaRPr lang="en-IN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chemeClr val="tx1"/>
                </a:solidFill>
              </a:rPr>
              <a:t>Integrate Other Authentic Prescriptive sources that ca 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chemeClr val="tx1"/>
                </a:solidFill>
              </a:rPr>
              <a:t>Integrate </a:t>
            </a:r>
            <a:r>
              <a:rPr lang="en-IN" sz="1400" dirty="0">
                <a:solidFill>
                  <a:schemeClr val="tx1"/>
                </a:solidFill>
              </a:rPr>
              <a:t>A</a:t>
            </a:r>
            <a:r>
              <a:rPr lang="en-IN" sz="1400" dirty="0" smtClean="0">
                <a:solidFill>
                  <a:schemeClr val="tx1"/>
                </a:solidFill>
              </a:rPr>
              <a:t>dditional information like Soil, 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chemeClr val="tx1"/>
                </a:solidFill>
              </a:rPr>
              <a:t>Fetch Real Time Pricing Data from Government sources instead of the current static data</a:t>
            </a:r>
          </a:p>
          <a:p>
            <a:endParaRPr lang="en-IN" sz="1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chemeClr val="tx1"/>
                </a:solidFill>
              </a:rPr>
              <a:t>Collate a more comprehensive dataset for different crops and disease to train image model for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 smtClean="0">
                <a:solidFill>
                  <a:schemeClr val="tx1"/>
                </a:solidFill>
              </a:rPr>
              <a:t>Strategic Partnerships:</a:t>
            </a:r>
            <a:r>
              <a:rPr lang="en-IN" sz="1400" dirty="0" smtClean="0">
                <a:solidFill>
                  <a:schemeClr val="tx1"/>
                </a:solidFill>
              </a:rPr>
              <a:t>  CABI India (Vinod Pandit, Director), Prof. Dharmendra Saraswat (Purdue University),</a:t>
            </a:r>
          </a:p>
          <a:p>
            <a:r>
              <a:rPr lang="en-IN" sz="1400" dirty="0">
                <a:solidFill>
                  <a:schemeClr val="tx1"/>
                </a:solidFill>
              </a:rPr>
              <a:t> </a:t>
            </a:r>
            <a:r>
              <a:rPr lang="en-IN" sz="1400" dirty="0" smtClean="0">
                <a:solidFill>
                  <a:schemeClr val="tx1"/>
                </a:solidFill>
              </a:rPr>
              <a:t>                                               CropIn (Richa Hukumchand, R&amp;D)</a:t>
            </a:r>
            <a:endParaRPr lang="en-IN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36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0" y="2130425"/>
            <a:ext cx="12192000" cy="14700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378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100" kern="800" spc="-4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 smtClean="0">
                <a:solidFill>
                  <a:srgbClr val="FFFFFF"/>
                </a:solidFill>
              </a:rPr>
              <a:t>Thank You!</a:t>
            </a:r>
            <a:endParaRPr lang="en-IN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8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rc 33"/>
          <p:cNvSpPr/>
          <p:nvPr/>
        </p:nvSpPr>
        <p:spPr>
          <a:xfrm>
            <a:off x="4796032" y="3064146"/>
            <a:ext cx="2607128" cy="2606040"/>
          </a:xfrm>
          <a:prstGeom prst="arc">
            <a:avLst>
              <a:gd name="adj1" fmla="val 10800897"/>
              <a:gd name="adj2" fmla="val 13510334"/>
            </a:avLst>
          </a:prstGeom>
          <a:ln w="114300" cap="rnd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1" name="Arc 40"/>
          <p:cNvSpPr/>
          <p:nvPr/>
        </p:nvSpPr>
        <p:spPr>
          <a:xfrm rot="2700000">
            <a:off x="4796032" y="3064146"/>
            <a:ext cx="2607128" cy="2606040"/>
          </a:xfrm>
          <a:prstGeom prst="arc">
            <a:avLst>
              <a:gd name="adj1" fmla="val 10800897"/>
              <a:gd name="adj2" fmla="val 13510334"/>
            </a:avLst>
          </a:prstGeom>
          <a:ln w="114300" cap="rnd">
            <a:solidFill>
              <a:schemeClr val="accent3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2" name="Arc 41"/>
          <p:cNvSpPr/>
          <p:nvPr/>
        </p:nvSpPr>
        <p:spPr>
          <a:xfrm rot="5400000">
            <a:off x="4796032" y="3064146"/>
            <a:ext cx="2607128" cy="2606040"/>
          </a:xfrm>
          <a:prstGeom prst="arc">
            <a:avLst>
              <a:gd name="adj1" fmla="val 10800897"/>
              <a:gd name="adj2" fmla="val 13489616"/>
            </a:avLst>
          </a:prstGeom>
          <a:ln w="114300" cap="rnd">
            <a:solidFill>
              <a:schemeClr val="accent5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3" name="Arc 42"/>
          <p:cNvSpPr/>
          <p:nvPr/>
        </p:nvSpPr>
        <p:spPr>
          <a:xfrm rot="8100000">
            <a:off x="4796032" y="3064146"/>
            <a:ext cx="2607128" cy="2606040"/>
          </a:xfrm>
          <a:prstGeom prst="arc">
            <a:avLst>
              <a:gd name="adj1" fmla="val 10824533"/>
              <a:gd name="adj2" fmla="val 13510334"/>
            </a:avLst>
          </a:prstGeom>
          <a:ln w="114300" cap="rnd">
            <a:solidFill>
              <a:schemeClr val="tx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4739153" y="4310016"/>
            <a:ext cx="114300" cy="114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5124892" y="3388669"/>
            <a:ext cx="114300" cy="1143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6040663" y="3006724"/>
            <a:ext cx="114300" cy="1143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6962659" y="3388669"/>
            <a:ext cx="114300" cy="1143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7343683" y="4310016"/>
            <a:ext cx="114300" cy="11430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049784" y="4103990"/>
            <a:ext cx="2784074" cy="49302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lt"/>
                <a:cs typeface="+mn-lt"/>
              </a:rPr>
              <a:t> Agricultural sector employs nearly half of the total workforce, but it contributes to 17.5% of the GDP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​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7635205" y="3987359"/>
            <a:ext cx="726878" cy="726282"/>
            <a:chOff x="0" y="-1971675"/>
            <a:chExt cx="1939925" cy="1938338"/>
          </a:xfrm>
        </p:grpSpPr>
        <p:sp>
          <p:nvSpPr>
            <p:cNvPr id="52" name="Oval 61"/>
            <p:cNvSpPr>
              <a:spLocks noChangeArrowheads="1"/>
            </p:cNvSpPr>
            <p:nvPr/>
          </p:nvSpPr>
          <p:spPr bwMode="auto">
            <a:xfrm>
              <a:off x="0" y="-1971675"/>
              <a:ext cx="1939925" cy="193833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279400" y="-1397000"/>
              <a:ext cx="1387475" cy="788988"/>
              <a:chOff x="279400" y="-1397000"/>
              <a:chExt cx="1387475" cy="788988"/>
            </a:xfrm>
          </p:grpSpPr>
          <p:sp>
            <p:nvSpPr>
              <p:cNvPr id="54" name="Freeform 63"/>
              <p:cNvSpPr>
                <a:spLocks noEditPoints="1"/>
              </p:cNvSpPr>
              <p:nvPr/>
            </p:nvSpPr>
            <p:spPr bwMode="auto">
              <a:xfrm>
                <a:off x="584200" y="-1397000"/>
                <a:ext cx="1082675" cy="788988"/>
              </a:xfrm>
              <a:custGeom>
                <a:avLst/>
                <a:gdLst>
                  <a:gd name="T0" fmla="*/ 192 w 198"/>
                  <a:gd name="T1" fmla="*/ 72 h 144"/>
                  <a:gd name="T2" fmla="*/ 184 w 198"/>
                  <a:gd name="T3" fmla="*/ 72 h 144"/>
                  <a:gd name="T4" fmla="*/ 172 w 198"/>
                  <a:gd name="T5" fmla="*/ 43 h 144"/>
                  <a:gd name="T6" fmla="*/ 157 w 198"/>
                  <a:gd name="T7" fmla="*/ 32 h 144"/>
                  <a:gd name="T8" fmla="*/ 126 w 198"/>
                  <a:gd name="T9" fmla="*/ 32 h 144"/>
                  <a:gd name="T10" fmla="*/ 126 w 198"/>
                  <a:gd name="T11" fmla="*/ 2 h 144"/>
                  <a:gd name="T12" fmla="*/ 124 w 198"/>
                  <a:gd name="T13" fmla="*/ 0 h 144"/>
                  <a:gd name="T14" fmla="*/ 2 w 198"/>
                  <a:gd name="T15" fmla="*/ 0 h 144"/>
                  <a:gd name="T16" fmla="*/ 0 w 198"/>
                  <a:gd name="T17" fmla="*/ 2 h 144"/>
                  <a:gd name="T18" fmla="*/ 0 w 198"/>
                  <a:gd name="T19" fmla="*/ 123 h 144"/>
                  <a:gd name="T20" fmla="*/ 2 w 198"/>
                  <a:gd name="T21" fmla="*/ 125 h 144"/>
                  <a:gd name="T22" fmla="*/ 19 w 198"/>
                  <a:gd name="T23" fmla="*/ 125 h 144"/>
                  <a:gd name="T24" fmla="*/ 40 w 198"/>
                  <a:gd name="T25" fmla="*/ 144 h 144"/>
                  <a:gd name="T26" fmla="*/ 61 w 198"/>
                  <a:gd name="T27" fmla="*/ 125 h 144"/>
                  <a:gd name="T28" fmla="*/ 138 w 198"/>
                  <a:gd name="T29" fmla="*/ 125 h 144"/>
                  <a:gd name="T30" fmla="*/ 159 w 198"/>
                  <a:gd name="T31" fmla="*/ 144 h 144"/>
                  <a:gd name="T32" fmla="*/ 180 w 198"/>
                  <a:gd name="T33" fmla="*/ 125 h 144"/>
                  <a:gd name="T34" fmla="*/ 192 w 198"/>
                  <a:gd name="T35" fmla="*/ 125 h 144"/>
                  <a:gd name="T36" fmla="*/ 198 w 198"/>
                  <a:gd name="T37" fmla="*/ 119 h 144"/>
                  <a:gd name="T38" fmla="*/ 198 w 198"/>
                  <a:gd name="T39" fmla="*/ 78 h 144"/>
                  <a:gd name="T40" fmla="*/ 192 w 198"/>
                  <a:gd name="T41" fmla="*/ 72 h 144"/>
                  <a:gd name="T42" fmla="*/ 157 w 198"/>
                  <a:gd name="T43" fmla="*/ 36 h 144"/>
                  <a:gd name="T44" fmla="*/ 168 w 198"/>
                  <a:gd name="T45" fmla="*/ 45 h 144"/>
                  <a:gd name="T46" fmla="*/ 179 w 198"/>
                  <a:gd name="T47" fmla="*/ 72 h 144"/>
                  <a:gd name="T48" fmla="*/ 126 w 198"/>
                  <a:gd name="T49" fmla="*/ 72 h 144"/>
                  <a:gd name="T50" fmla="*/ 126 w 198"/>
                  <a:gd name="T51" fmla="*/ 36 h 144"/>
                  <a:gd name="T52" fmla="*/ 157 w 198"/>
                  <a:gd name="T53" fmla="*/ 36 h 144"/>
                  <a:gd name="T54" fmla="*/ 5 w 198"/>
                  <a:gd name="T55" fmla="*/ 5 h 144"/>
                  <a:gd name="T56" fmla="*/ 121 w 198"/>
                  <a:gd name="T57" fmla="*/ 5 h 144"/>
                  <a:gd name="T58" fmla="*/ 121 w 198"/>
                  <a:gd name="T59" fmla="*/ 120 h 144"/>
                  <a:gd name="T60" fmla="*/ 61 w 198"/>
                  <a:gd name="T61" fmla="*/ 120 h 144"/>
                  <a:gd name="T62" fmla="*/ 40 w 198"/>
                  <a:gd name="T63" fmla="*/ 102 h 144"/>
                  <a:gd name="T64" fmla="*/ 19 w 198"/>
                  <a:gd name="T65" fmla="*/ 120 h 144"/>
                  <a:gd name="T66" fmla="*/ 5 w 198"/>
                  <a:gd name="T67" fmla="*/ 120 h 144"/>
                  <a:gd name="T68" fmla="*/ 5 w 198"/>
                  <a:gd name="T69" fmla="*/ 5 h 144"/>
                  <a:gd name="T70" fmla="*/ 40 w 198"/>
                  <a:gd name="T71" fmla="*/ 139 h 144"/>
                  <a:gd name="T72" fmla="*/ 23 w 198"/>
                  <a:gd name="T73" fmla="*/ 123 h 144"/>
                  <a:gd name="T74" fmla="*/ 40 w 198"/>
                  <a:gd name="T75" fmla="*/ 106 h 144"/>
                  <a:gd name="T76" fmla="*/ 56 w 198"/>
                  <a:gd name="T77" fmla="*/ 123 h 144"/>
                  <a:gd name="T78" fmla="*/ 40 w 198"/>
                  <a:gd name="T79" fmla="*/ 139 h 144"/>
                  <a:gd name="T80" fmla="*/ 159 w 198"/>
                  <a:gd name="T81" fmla="*/ 139 h 144"/>
                  <a:gd name="T82" fmla="*/ 143 w 198"/>
                  <a:gd name="T83" fmla="*/ 123 h 144"/>
                  <a:gd name="T84" fmla="*/ 159 w 198"/>
                  <a:gd name="T85" fmla="*/ 106 h 144"/>
                  <a:gd name="T86" fmla="*/ 175 w 198"/>
                  <a:gd name="T87" fmla="*/ 122 h 144"/>
                  <a:gd name="T88" fmla="*/ 175 w 198"/>
                  <a:gd name="T89" fmla="*/ 123 h 144"/>
                  <a:gd name="T90" fmla="*/ 175 w 198"/>
                  <a:gd name="T91" fmla="*/ 123 h 144"/>
                  <a:gd name="T92" fmla="*/ 159 w 198"/>
                  <a:gd name="T93" fmla="*/ 139 h 144"/>
                  <a:gd name="T94" fmla="*/ 193 w 198"/>
                  <a:gd name="T95" fmla="*/ 119 h 144"/>
                  <a:gd name="T96" fmla="*/ 192 w 198"/>
                  <a:gd name="T97" fmla="*/ 120 h 144"/>
                  <a:gd name="T98" fmla="*/ 180 w 198"/>
                  <a:gd name="T99" fmla="*/ 120 h 144"/>
                  <a:gd name="T100" fmla="*/ 159 w 198"/>
                  <a:gd name="T101" fmla="*/ 102 h 144"/>
                  <a:gd name="T102" fmla="*/ 138 w 198"/>
                  <a:gd name="T103" fmla="*/ 120 h 144"/>
                  <a:gd name="T104" fmla="*/ 126 w 198"/>
                  <a:gd name="T105" fmla="*/ 120 h 144"/>
                  <a:gd name="T106" fmla="*/ 126 w 198"/>
                  <a:gd name="T107" fmla="*/ 77 h 144"/>
                  <a:gd name="T108" fmla="*/ 192 w 198"/>
                  <a:gd name="T109" fmla="*/ 77 h 144"/>
                  <a:gd name="T110" fmla="*/ 193 w 198"/>
                  <a:gd name="T111" fmla="*/ 78 h 144"/>
                  <a:gd name="T112" fmla="*/ 193 w 198"/>
                  <a:gd name="T113" fmla="*/ 11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8" h="144">
                    <a:moveTo>
                      <a:pt x="192" y="72"/>
                    </a:moveTo>
                    <a:cubicBezTo>
                      <a:pt x="184" y="72"/>
                      <a:pt x="184" y="72"/>
                      <a:pt x="184" y="72"/>
                    </a:cubicBezTo>
                    <a:cubicBezTo>
                      <a:pt x="181" y="65"/>
                      <a:pt x="172" y="43"/>
                      <a:pt x="172" y="43"/>
                    </a:cubicBezTo>
                    <a:cubicBezTo>
                      <a:pt x="170" y="37"/>
                      <a:pt x="163" y="32"/>
                      <a:pt x="157" y="32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1"/>
                      <a:pt x="125" y="0"/>
                      <a:pt x="12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4"/>
                      <a:pt x="1" y="125"/>
                      <a:pt x="2" y="125"/>
                    </a:cubicBezTo>
                    <a:cubicBezTo>
                      <a:pt x="19" y="125"/>
                      <a:pt x="19" y="125"/>
                      <a:pt x="19" y="125"/>
                    </a:cubicBezTo>
                    <a:cubicBezTo>
                      <a:pt x="20" y="135"/>
                      <a:pt x="29" y="144"/>
                      <a:pt x="40" y="144"/>
                    </a:cubicBezTo>
                    <a:cubicBezTo>
                      <a:pt x="51" y="144"/>
                      <a:pt x="59" y="135"/>
                      <a:pt x="61" y="125"/>
                    </a:cubicBezTo>
                    <a:cubicBezTo>
                      <a:pt x="138" y="125"/>
                      <a:pt x="138" y="125"/>
                      <a:pt x="138" y="125"/>
                    </a:cubicBezTo>
                    <a:cubicBezTo>
                      <a:pt x="139" y="135"/>
                      <a:pt x="148" y="144"/>
                      <a:pt x="159" y="144"/>
                    </a:cubicBezTo>
                    <a:cubicBezTo>
                      <a:pt x="170" y="144"/>
                      <a:pt x="179" y="135"/>
                      <a:pt x="180" y="125"/>
                    </a:cubicBezTo>
                    <a:cubicBezTo>
                      <a:pt x="192" y="125"/>
                      <a:pt x="192" y="125"/>
                      <a:pt x="192" y="125"/>
                    </a:cubicBezTo>
                    <a:cubicBezTo>
                      <a:pt x="195" y="125"/>
                      <a:pt x="198" y="122"/>
                      <a:pt x="198" y="119"/>
                    </a:cubicBezTo>
                    <a:cubicBezTo>
                      <a:pt x="198" y="78"/>
                      <a:pt x="198" y="78"/>
                      <a:pt x="198" y="78"/>
                    </a:cubicBezTo>
                    <a:cubicBezTo>
                      <a:pt x="198" y="75"/>
                      <a:pt x="195" y="72"/>
                      <a:pt x="192" y="72"/>
                    </a:cubicBezTo>
                    <a:close/>
                    <a:moveTo>
                      <a:pt x="157" y="36"/>
                    </a:moveTo>
                    <a:cubicBezTo>
                      <a:pt x="161" y="36"/>
                      <a:pt x="166" y="40"/>
                      <a:pt x="168" y="45"/>
                    </a:cubicBezTo>
                    <a:cubicBezTo>
                      <a:pt x="168" y="46"/>
                      <a:pt x="176" y="64"/>
                      <a:pt x="179" y="72"/>
                    </a:cubicBezTo>
                    <a:cubicBezTo>
                      <a:pt x="126" y="72"/>
                      <a:pt x="126" y="72"/>
                      <a:pt x="126" y="72"/>
                    </a:cubicBezTo>
                    <a:cubicBezTo>
                      <a:pt x="126" y="36"/>
                      <a:pt x="126" y="36"/>
                      <a:pt x="126" y="36"/>
                    </a:cubicBezTo>
                    <a:lnTo>
                      <a:pt x="157" y="36"/>
                    </a:lnTo>
                    <a:close/>
                    <a:moveTo>
                      <a:pt x="5" y="5"/>
                    </a:moveTo>
                    <a:cubicBezTo>
                      <a:pt x="121" y="5"/>
                      <a:pt x="121" y="5"/>
                      <a:pt x="121" y="5"/>
                    </a:cubicBezTo>
                    <a:cubicBezTo>
                      <a:pt x="121" y="120"/>
                      <a:pt x="121" y="120"/>
                      <a:pt x="121" y="120"/>
                    </a:cubicBezTo>
                    <a:cubicBezTo>
                      <a:pt x="61" y="120"/>
                      <a:pt x="61" y="120"/>
                      <a:pt x="61" y="120"/>
                    </a:cubicBezTo>
                    <a:cubicBezTo>
                      <a:pt x="59" y="110"/>
                      <a:pt x="51" y="102"/>
                      <a:pt x="40" y="102"/>
                    </a:cubicBezTo>
                    <a:cubicBezTo>
                      <a:pt x="29" y="102"/>
                      <a:pt x="20" y="110"/>
                      <a:pt x="19" y="120"/>
                    </a:cubicBezTo>
                    <a:cubicBezTo>
                      <a:pt x="5" y="120"/>
                      <a:pt x="5" y="120"/>
                      <a:pt x="5" y="120"/>
                    </a:cubicBezTo>
                    <a:lnTo>
                      <a:pt x="5" y="5"/>
                    </a:lnTo>
                    <a:close/>
                    <a:moveTo>
                      <a:pt x="40" y="139"/>
                    </a:moveTo>
                    <a:cubicBezTo>
                      <a:pt x="31" y="139"/>
                      <a:pt x="23" y="132"/>
                      <a:pt x="23" y="123"/>
                    </a:cubicBezTo>
                    <a:cubicBezTo>
                      <a:pt x="23" y="114"/>
                      <a:pt x="31" y="106"/>
                      <a:pt x="40" y="106"/>
                    </a:cubicBezTo>
                    <a:cubicBezTo>
                      <a:pt x="49" y="106"/>
                      <a:pt x="56" y="114"/>
                      <a:pt x="56" y="123"/>
                    </a:cubicBezTo>
                    <a:cubicBezTo>
                      <a:pt x="56" y="132"/>
                      <a:pt x="49" y="139"/>
                      <a:pt x="40" y="139"/>
                    </a:cubicBezTo>
                    <a:close/>
                    <a:moveTo>
                      <a:pt x="159" y="139"/>
                    </a:moveTo>
                    <a:cubicBezTo>
                      <a:pt x="150" y="139"/>
                      <a:pt x="143" y="132"/>
                      <a:pt x="143" y="123"/>
                    </a:cubicBezTo>
                    <a:cubicBezTo>
                      <a:pt x="143" y="114"/>
                      <a:pt x="150" y="106"/>
                      <a:pt x="159" y="106"/>
                    </a:cubicBezTo>
                    <a:cubicBezTo>
                      <a:pt x="168" y="106"/>
                      <a:pt x="175" y="113"/>
                      <a:pt x="175" y="122"/>
                    </a:cubicBezTo>
                    <a:cubicBezTo>
                      <a:pt x="175" y="122"/>
                      <a:pt x="175" y="122"/>
                      <a:pt x="175" y="123"/>
                    </a:cubicBezTo>
                    <a:cubicBezTo>
                      <a:pt x="175" y="123"/>
                      <a:pt x="175" y="123"/>
                      <a:pt x="175" y="123"/>
                    </a:cubicBezTo>
                    <a:cubicBezTo>
                      <a:pt x="175" y="132"/>
                      <a:pt x="168" y="139"/>
                      <a:pt x="159" y="139"/>
                    </a:cubicBezTo>
                    <a:close/>
                    <a:moveTo>
                      <a:pt x="193" y="119"/>
                    </a:moveTo>
                    <a:cubicBezTo>
                      <a:pt x="193" y="120"/>
                      <a:pt x="192" y="120"/>
                      <a:pt x="192" y="120"/>
                    </a:cubicBezTo>
                    <a:cubicBezTo>
                      <a:pt x="180" y="120"/>
                      <a:pt x="180" y="120"/>
                      <a:pt x="180" y="120"/>
                    </a:cubicBezTo>
                    <a:cubicBezTo>
                      <a:pt x="179" y="110"/>
                      <a:pt x="170" y="102"/>
                      <a:pt x="159" y="102"/>
                    </a:cubicBezTo>
                    <a:cubicBezTo>
                      <a:pt x="148" y="102"/>
                      <a:pt x="139" y="110"/>
                      <a:pt x="138" y="120"/>
                    </a:cubicBezTo>
                    <a:cubicBezTo>
                      <a:pt x="126" y="120"/>
                      <a:pt x="126" y="120"/>
                      <a:pt x="126" y="120"/>
                    </a:cubicBezTo>
                    <a:cubicBezTo>
                      <a:pt x="126" y="77"/>
                      <a:pt x="126" y="77"/>
                      <a:pt x="126" y="77"/>
                    </a:cubicBezTo>
                    <a:cubicBezTo>
                      <a:pt x="192" y="77"/>
                      <a:pt x="192" y="77"/>
                      <a:pt x="192" y="77"/>
                    </a:cubicBezTo>
                    <a:cubicBezTo>
                      <a:pt x="192" y="77"/>
                      <a:pt x="193" y="78"/>
                      <a:pt x="193" y="78"/>
                    </a:cubicBezTo>
                    <a:lnTo>
                      <a:pt x="193" y="1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55" name="Freeform 64"/>
              <p:cNvSpPr>
                <a:spLocks/>
              </p:cNvSpPr>
              <p:nvPr/>
            </p:nvSpPr>
            <p:spPr bwMode="auto">
              <a:xfrm>
                <a:off x="279400" y="-1397000"/>
                <a:ext cx="239713" cy="28575"/>
              </a:xfrm>
              <a:custGeom>
                <a:avLst/>
                <a:gdLst>
                  <a:gd name="T0" fmla="*/ 42 w 44"/>
                  <a:gd name="T1" fmla="*/ 0 h 5"/>
                  <a:gd name="T2" fmla="*/ 2 w 44"/>
                  <a:gd name="T3" fmla="*/ 0 h 5"/>
                  <a:gd name="T4" fmla="*/ 0 w 44"/>
                  <a:gd name="T5" fmla="*/ 2 h 5"/>
                  <a:gd name="T6" fmla="*/ 2 w 44"/>
                  <a:gd name="T7" fmla="*/ 5 h 5"/>
                  <a:gd name="T8" fmla="*/ 42 w 44"/>
                  <a:gd name="T9" fmla="*/ 5 h 5"/>
                  <a:gd name="T10" fmla="*/ 44 w 44"/>
                  <a:gd name="T11" fmla="*/ 2 h 5"/>
                  <a:gd name="T12" fmla="*/ 42 w 44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"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3" y="5"/>
                      <a:pt x="44" y="4"/>
                      <a:pt x="44" y="2"/>
                    </a:cubicBezTo>
                    <a:cubicBezTo>
                      <a:pt x="44" y="1"/>
                      <a:pt x="43" y="0"/>
                      <a:pt x="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56" name="Freeform 65"/>
              <p:cNvSpPr>
                <a:spLocks/>
              </p:cNvSpPr>
              <p:nvPr/>
            </p:nvSpPr>
            <p:spPr bwMode="auto">
              <a:xfrm>
                <a:off x="328613" y="-1276350"/>
                <a:ext cx="190500" cy="26988"/>
              </a:xfrm>
              <a:custGeom>
                <a:avLst/>
                <a:gdLst>
                  <a:gd name="T0" fmla="*/ 33 w 35"/>
                  <a:gd name="T1" fmla="*/ 0 h 5"/>
                  <a:gd name="T2" fmla="*/ 3 w 35"/>
                  <a:gd name="T3" fmla="*/ 0 h 5"/>
                  <a:gd name="T4" fmla="*/ 0 w 35"/>
                  <a:gd name="T5" fmla="*/ 2 h 5"/>
                  <a:gd name="T6" fmla="*/ 3 w 35"/>
                  <a:gd name="T7" fmla="*/ 5 h 5"/>
                  <a:gd name="T8" fmla="*/ 33 w 35"/>
                  <a:gd name="T9" fmla="*/ 5 h 5"/>
                  <a:gd name="T10" fmla="*/ 35 w 35"/>
                  <a:gd name="T11" fmla="*/ 2 h 5"/>
                  <a:gd name="T12" fmla="*/ 33 w 3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5">
                    <a:moveTo>
                      <a:pt x="3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4" y="5"/>
                      <a:pt x="35" y="4"/>
                      <a:pt x="35" y="2"/>
                    </a:cubicBezTo>
                    <a:cubicBezTo>
                      <a:pt x="35" y="1"/>
                      <a:pt x="34" y="0"/>
                      <a:pt x="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57" name="Freeform 66"/>
              <p:cNvSpPr>
                <a:spLocks/>
              </p:cNvSpPr>
              <p:nvPr/>
            </p:nvSpPr>
            <p:spPr bwMode="auto">
              <a:xfrm>
                <a:off x="382588" y="-1155700"/>
                <a:ext cx="136525" cy="26988"/>
              </a:xfrm>
              <a:custGeom>
                <a:avLst/>
                <a:gdLst>
                  <a:gd name="T0" fmla="*/ 23 w 25"/>
                  <a:gd name="T1" fmla="*/ 0 h 5"/>
                  <a:gd name="T2" fmla="*/ 3 w 25"/>
                  <a:gd name="T3" fmla="*/ 0 h 5"/>
                  <a:gd name="T4" fmla="*/ 0 w 25"/>
                  <a:gd name="T5" fmla="*/ 3 h 5"/>
                  <a:gd name="T6" fmla="*/ 3 w 25"/>
                  <a:gd name="T7" fmla="*/ 5 h 5"/>
                  <a:gd name="T8" fmla="*/ 23 w 25"/>
                  <a:gd name="T9" fmla="*/ 5 h 5"/>
                  <a:gd name="T10" fmla="*/ 25 w 25"/>
                  <a:gd name="T11" fmla="*/ 3 h 5"/>
                  <a:gd name="T12" fmla="*/ 23 w 2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5">
                    <a:moveTo>
                      <a:pt x="2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5" y="4"/>
                      <a:pt x="25" y="3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5737048" y="2111304"/>
            <a:ext cx="725094" cy="728662"/>
            <a:chOff x="5137150" y="-1846263"/>
            <a:chExt cx="1935163" cy="1944688"/>
          </a:xfrm>
        </p:grpSpPr>
        <p:sp>
          <p:nvSpPr>
            <p:cNvPr id="67" name="Oval 60"/>
            <p:cNvSpPr>
              <a:spLocks noChangeArrowheads="1"/>
            </p:cNvSpPr>
            <p:nvPr/>
          </p:nvSpPr>
          <p:spPr bwMode="auto">
            <a:xfrm>
              <a:off x="5137150" y="-1846263"/>
              <a:ext cx="1935163" cy="19446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5526088" y="-1517650"/>
              <a:ext cx="1158875" cy="1292225"/>
              <a:chOff x="5526088" y="-1517650"/>
              <a:chExt cx="1158875" cy="1292225"/>
            </a:xfrm>
          </p:grpSpPr>
          <p:sp>
            <p:nvSpPr>
              <p:cNvPr id="69" name="Freeform 72"/>
              <p:cNvSpPr>
                <a:spLocks noEditPoints="1"/>
              </p:cNvSpPr>
              <p:nvPr/>
            </p:nvSpPr>
            <p:spPr bwMode="auto">
              <a:xfrm>
                <a:off x="5656263" y="-1517650"/>
                <a:ext cx="950913" cy="784225"/>
              </a:xfrm>
              <a:custGeom>
                <a:avLst/>
                <a:gdLst>
                  <a:gd name="T0" fmla="*/ 172 w 174"/>
                  <a:gd name="T1" fmla="*/ 143 h 143"/>
                  <a:gd name="T2" fmla="*/ 2 w 174"/>
                  <a:gd name="T3" fmla="*/ 143 h 143"/>
                  <a:gd name="T4" fmla="*/ 0 w 174"/>
                  <a:gd name="T5" fmla="*/ 140 h 143"/>
                  <a:gd name="T6" fmla="*/ 0 w 174"/>
                  <a:gd name="T7" fmla="*/ 2 h 143"/>
                  <a:gd name="T8" fmla="*/ 2 w 174"/>
                  <a:gd name="T9" fmla="*/ 0 h 143"/>
                  <a:gd name="T10" fmla="*/ 172 w 174"/>
                  <a:gd name="T11" fmla="*/ 0 h 143"/>
                  <a:gd name="T12" fmla="*/ 174 w 174"/>
                  <a:gd name="T13" fmla="*/ 2 h 143"/>
                  <a:gd name="T14" fmla="*/ 174 w 174"/>
                  <a:gd name="T15" fmla="*/ 140 h 143"/>
                  <a:gd name="T16" fmla="*/ 172 w 174"/>
                  <a:gd name="T17" fmla="*/ 143 h 143"/>
                  <a:gd name="T18" fmla="*/ 4 w 174"/>
                  <a:gd name="T19" fmla="*/ 138 h 143"/>
                  <a:gd name="T20" fmla="*/ 169 w 174"/>
                  <a:gd name="T21" fmla="*/ 138 h 143"/>
                  <a:gd name="T22" fmla="*/ 169 w 174"/>
                  <a:gd name="T23" fmla="*/ 4 h 143"/>
                  <a:gd name="T24" fmla="*/ 4 w 174"/>
                  <a:gd name="T25" fmla="*/ 4 h 143"/>
                  <a:gd name="T26" fmla="*/ 4 w 174"/>
                  <a:gd name="T27" fmla="*/ 13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4" h="143">
                    <a:moveTo>
                      <a:pt x="172" y="143"/>
                    </a:moveTo>
                    <a:cubicBezTo>
                      <a:pt x="2" y="143"/>
                      <a:pt x="2" y="143"/>
                      <a:pt x="2" y="143"/>
                    </a:cubicBezTo>
                    <a:cubicBezTo>
                      <a:pt x="1" y="143"/>
                      <a:pt x="0" y="142"/>
                      <a:pt x="0" y="14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173" y="0"/>
                      <a:pt x="174" y="1"/>
                      <a:pt x="174" y="2"/>
                    </a:cubicBezTo>
                    <a:cubicBezTo>
                      <a:pt x="174" y="140"/>
                      <a:pt x="174" y="140"/>
                      <a:pt x="174" y="140"/>
                    </a:cubicBezTo>
                    <a:cubicBezTo>
                      <a:pt x="174" y="142"/>
                      <a:pt x="173" y="143"/>
                      <a:pt x="172" y="143"/>
                    </a:cubicBezTo>
                    <a:close/>
                    <a:moveTo>
                      <a:pt x="4" y="138"/>
                    </a:moveTo>
                    <a:cubicBezTo>
                      <a:pt x="169" y="138"/>
                      <a:pt x="169" y="138"/>
                      <a:pt x="169" y="138"/>
                    </a:cubicBezTo>
                    <a:cubicBezTo>
                      <a:pt x="169" y="4"/>
                      <a:pt x="169" y="4"/>
                      <a:pt x="169" y="4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1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0" name="Freeform 73"/>
              <p:cNvSpPr>
                <a:spLocks noEditPoints="1"/>
              </p:cNvSpPr>
              <p:nvPr/>
            </p:nvSpPr>
            <p:spPr bwMode="auto">
              <a:xfrm>
                <a:off x="5962650" y="-1408113"/>
                <a:ext cx="339725" cy="93663"/>
              </a:xfrm>
              <a:custGeom>
                <a:avLst/>
                <a:gdLst>
                  <a:gd name="T0" fmla="*/ 53 w 62"/>
                  <a:gd name="T1" fmla="*/ 17 h 17"/>
                  <a:gd name="T2" fmla="*/ 9 w 62"/>
                  <a:gd name="T3" fmla="*/ 17 h 17"/>
                  <a:gd name="T4" fmla="*/ 0 w 62"/>
                  <a:gd name="T5" fmla="*/ 9 h 17"/>
                  <a:gd name="T6" fmla="*/ 9 w 62"/>
                  <a:gd name="T7" fmla="*/ 0 h 17"/>
                  <a:gd name="T8" fmla="*/ 53 w 62"/>
                  <a:gd name="T9" fmla="*/ 0 h 17"/>
                  <a:gd name="T10" fmla="*/ 62 w 62"/>
                  <a:gd name="T11" fmla="*/ 9 h 17"/>
                  <a:gd name="T12" fmla="*/ 53 w 62"/>
                  <a:gd name="T13" fmla="*/ 17 h 17"/>
                  <a:gd name="T14" fmla="*/ 9 w 62"/>
                  <a:gd name="T15" fmla="*/ 4 h 17"/>
                  <a:gd name="T16" fmla="*/ 4 w 62"/>
                  <a:gd name="T17" fmla="*/ 9 h 17"/>
                  <a:gd name="T18" fmla="*/ 9 w 62"/>
                  <a:gd name="T19" fmla="*/ 13 h 17"/>
                  <a:gd name="T20" fmla="*/ 53 w 62"/>
                  <a:gd name="T21" fmla="*/ 13 h 17"/>
                  <a:gd name="T22" fmla="*/ 57 w 62"/>
                  <a:gd name="T23" fmla="*/ 9 h 17"/>
                  <a:gd name="T24" fmla="*/ 53 w 62"/>
                  <a:gd name="T25" fmla="*/ 4 h 17"/>
                  <a:gd name="T26" fmla="*/ 9 w 62"/>
                  <a:gd name="T27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2" h="17">
                    <a:moveTo>
                      <a:pt x="53" y="17"/>
                    </a:moveTo>
                    <a:cubicBezTo>
                      <a:pt x="9" y="17"/>
                      <a:pt x="9" y="17"/>
                      <a:pt x="9" y="17"/>
                    </a:cubicBezTo>
                    <a:cubicBezTo>
                      <a:pt x="4" y="17"/>
                      <a:pt x="0" y="13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62" y="4"/>
                      <a:pt x="62" y="9"/>
                    </a:cubicBezTo>
                    <a:cubicBezTo>
                      <a:pt x="62" y="13"/>
                      <a:pt x="58" y="17"/>
                      <a:pt x="53" y="17"/>
                    </a:cubicBezTo>
                    <a:close/>
                    <a:moveTo>
                      <a:pt x="9" y="4"/>
                    </a:moveTo>
                    <a:cubicBezTo>
                      <a:pt x="6" y="4"/>
                      <a:pt x="4" y="6"/>
                      <a:pt x="4" y="9"/>
                    </a:cubicBezTo>
                    <a:cubicBezTo>
                      <a:pt x="4" y="11"/>
                      <a:pt x="6" y="13"/>
                      <a:pt x="9" y="13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5" y="13"/>
                      <a:pt x="57" y="11"/>
                      <a:pt x="57" y="9"/>
                    </a:cubicBezTo>
                    <a:cubicBezTo>
                      <a:pt x="57" y="6"/>
                      <a:pt x="55" y="4"/>
                      <a:pt x="53" y="4"/>
                    </a:cubicBezTo>
                    <a:lnTo>
                      <a:pt x="9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1" name="Freeform 74"/>
              <p:cNvSpPr>
                <a:spLocks noEditPoints="1"/>
              </p:cNvSpPr>
              <p:nvPr/>
            </p:nvSpPr>
            <p:spPr bwMode="auto">
              <a:xfrm>
                <a:off x="5640388" y="-498475"/>
                <a:ext cx="152400" cy="153988"/>
              </a:xfrm>
              <a:custGeom>
                <a:avLst/>
                <a:gdLst>
                  <a:gd name="T0" fmla="*/ 14 w 28"/>
                  <a:gd name="T1" fmla="*/ 28 h 28"/>
                  <a:gd name="T2" fmla="*/ 0 w 28"/>
                  <a:gd name="T3" fmla="*/ 14 h 28"/>
                  <a:gd name="T4" fmla="*/ 14 w 28"/>
                  <a:gd name="T5" fmla="*/ 0 h 28"/>
                  <a:gd name="T6" fmla="*/ 28 w 28"/>
                  <a:gd name="T7" fmla="*/ 14 h 28"/>
                  <a:gd name="T8" fmla="*/ 14 w 28"/>
                  <a:gd name="T9" fmla="*/ 28 h 28"/>
                  <a:gd name="T10" fmla="*/ 14 w 28"/>
                  <a:gd name="T11" fmla="*/ 5 h 28"/>
                  <a:gd name="T12" fmla="*/ 5 w 28"/>
                  <a:gd name="T13" fmla="*/ 14 h 28"/>
                  <a:gd name="T14" fmla="*/ 14 w 28"/>
                  <a:gd name="T15" fmla="*/ 23 h 28"/>
                  <a:gd name="T16" fmla="*/ 23 w 28"/>
                  <a:gd name="T17" fmla="*/ 14 h 28"/>
                  <a:gd name="T18" fmla="*/ 14 w 28"/>
                  <a:gd name="T19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2" y="0"/>
                      <a:pt x="28" y="7"/>
                      <a:pt x="28" y="14"/>
                    </a:cubicBezTo>
                    <a:cubicBezTo>
                      <a:pt x="28" y="22"/>
                      <a:pt x="22" y="28"/>
                      <a:pt x="14" y="28"/>
                    </a:cubicBezTo>
                    <a:close/>
                    <a:moveTo>
                      <a:pt x="14" y="5"/>
                    </a:moveTo>
                    <a:cubicBezTo>
                      <a:pt x="9" y="5"/>
                      <a:pt x="5" y="9"/>
                      <a:pt x="5" y="14"/>
                    </a:cubicBezTo>
                    <a:cubicBezTo>
                      <a:pt x="5" y="19"/>
                      <a:pt x="9" y="23"/>
                      <a:pt x="14" y="23"/>
                    </a:cubicBezTo>
                    <a:cubicBezTo>
                      <a:pt x="19" y="23"/>
                      <a:pt x="23" y="19"/>
                      <a:pt x="23" y="14"/>
                    </a:cubicBezTo>
                    <a:cubicBezTo>
                      <a:pt x="23" y="9"/>
                      <a:pt x="19" y="5"/>
                      <a:pt x="14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2" name="Freeform 75"/>
              <p:cNvSpPr>
                <a:spLocks noEditPoints="1"/>
              </p:cNvSpPr>
              <p:nvPr/>
            </p:nvSpPr>
            <p:spPr bwMode="auto">
              <a:xfrm>
                <a:off x="5886450" y="-498475"/>
                <a:ext cx="152400" cy="153988"/>
              </a:xfrm>
              <a:custGeom>
                <a:avLst/>
                <a:gdLst>
                  <a:gd name="T0" fmla="*/ 14 w 28"/>
                  <a:gd name="T1" fmla="*/ 28 h 28"/>
                  <a:gd name="T2" fmla="*/ 0 w 28"/>
                  <a:gd name="T3" fmla="*/ 14 h 28"/>
                  <a:gd name="T4" fmla="*/ 14 w 28"/>
                  <a:gd name="T5" fmla="*/ 0 h 28"/>
                  <a:gd name="T6" fmla="*/ 28 w 28"/>
                  <a:gd name="T7" fmla="*/ 14 h 28"/>
                  <a:gd name="T8" fmla="*/ 14 w 28"/>
                  <a:gd name="T9" fmla="*/ 28 h 28"/>
                  <a:gd name="T10" fmla="*/ 14 w 28"/>
                  <a:gd name="T11" fmla="*/ 5 h 28"/>
                  <a:gd name="T12" fmla="*/ 5 w 28"/>
                  <a:gd name="T13" fmla="*/ 14 h 28"/>
                  <a:gd name="T14" fmla="*/ 14 w 28"/>
                  <a:gd name="T15" fmla="*/ 23 h 28"/>
                  <a:gd name="T16" fmla="*/ 23 w 28"/>
                  <a:gd name="T17" fmla="*/ 14 h 28"/>
                  <a:gd name="T18" fmla="*/ 14 w 28"/>
                  <a:gd name="T19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1" y="0"/>
                      <a:pt x="28" y="7"/>
                      <a:pt x="28" y="14"/>
                    </a:cubicBezTo>
                    <a:cubicBezTo>
                      <a:pt x="28" y="22"/>
                      <a:pt x="21" y="28"/>
                      <a:pt x="14" y="28"/>
                    </a:cubicBezTo>
                    <a:close/>
                    <a:moveTo>
                      <a:pt x="14" y="5"/>
                    </a:moveTo>
                    <a:cubicBezTo>
                      <a:pt x="9" y="5"/>
                      <a:pt x="5" y="9"/>
                      <a:pt x="5" y="14"/>
                    </a:cubicBezTo>
                    <a:cubicBezTo>
                      <a:pt x="5" y="19"/>
                      <a:pt x="9" y="23"/>
                      <a:pt x="14" y="23"/>
                    </a:cubicBezTo>
                    <a:cubicBezTo>
                      <a:pt x="19" y="23"/>
                      <a:pt x="23" y="19"/>
                      <a:pt x="23" y="14"/>
                    </a:cubicBezTo>
                    <a:cubicBezTo>
                      <a:pt x="23" y="9"/>
                      <a:pt x="19" y="5"/>
                      <a:pt x="14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3" name="Freeform 76"/>
              <p:cNvSpPr>
                <a:spLocks noEditPoints="1"/>
              </p:cNvSpPr>
              <p:nvPr/>
            </p:nvSpPr>
            <p:spPr bwMode="auto">
              <a:xfrm>
                <a:off x="6132513" y="-498475"/>
                <a:ext cx="147638" cy="153988"/>
              </a:xfrm>
              <a:custGeom>
                <a:avLst/>
                <a:gdLst>
                  <a:gd name="T0" fmla="*/ 14 w 27"/>
                  <a:gd name="T1" fmla="*/ 28 h 28"/>
                  <a:gd name="T2" fmla="*/ 0 w 27"/>
                  <a:gd name="T3" fmla="*/ 14 h 28"/>
                  <a:gd name="T4" fmla="*/ 14 w 27"/>
                  <a:gd name="T5" fmla="*/ 0 h 28"/>
                  <a:gd name="T6" fmla="*/ 27 w 27"/>
                  <a:gd name="T7" fmla="*/ 14 h 28"/>
                  <a:gd name="T8" fmla="*/ 14 w 27"/>
                  <a:gd name="T9" fmla="*/ 28 h 28"/>
                  <a:gd name="T10" fmla="*/ 14 w 27"/>
                  <a:gd name="T11" fmla="*/ 5 h 28"/>
                  <a:gd name="T12" fmla="*/ 4 w 27"/>
                  <a:gd name="T13" fmla="*/ 14 h 28"/>
                  <a:gd name="T14" fmla="*/ 14 w 27"/>
                  <a:gd name="T15" fmla="*/ 23 h 28"/>
                  <a:gd name="T16" fmla="*/ 23 w 27"/>
                  <a:gd name="T17" fmla="*/ 14 h 28"/>
                  <a:gd name="T18" fmla="*/ 14 w 27"/>
                  <a:gd name="T19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8">
                    <a:moveTo>
                      <a:pt x="14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1" y="0"/>
                      <a:pt x="27" y="7"/>
                      <a:pt x="27" y="14"/>
                    </a:cubicBezTo>
                    <a:cubicBezTo>
                      <a:pt x="27" y="22"/>
                      <a:pt x="21" y="28"/>
                      <a:pt x="14" y="28"/>
                    </a:cubicBezTo>
                    <a:close/>
                    <a:moveTo>
                      <a:pt x="14" y="5"/>
                    </a:moveTo>
                    <a:cubicBezTo>
                      <a:pt x="9" y="5"/>
                      <a:pt x="4" y="9"/>
                      <a:pt x="4" y="14"/>
                    </a:cubicBezTo>
                    <a:cubicBezTo>
                      <a:pt x="4" y="19"/>
                      <a:pt x="9" y="23"/>
                      <a:pt x="14" y="23"/>
                    </a:cubicBezTo>
                    <a:cubicBezTo>
                      <a:pt x="19" y="23"/>
                      <a:pt x="23" y="19"/>
                      <a:pt x="23" y="14"/>
                    </a:cubicBezTo>
                    <a:cubicBezTo>
                      <a:pt x="23" y="9"/>
                      <a:pt x="19" y="5"/>
                      <a:pt x="14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4" name="Freeform 77"/>
              <p:cNvSpPr>
                <a:spLocks noEditPoints="1"/>
              </p:cNvSpPr>
              <p:nvPr/>
            </p:nvSpPr>
            <p:spPr bwMode="auto">
              <a:xfrm>
                <a:off x="6378575" y="-498475"/>
                <a:ext cx="147638" cy="153988"/>
              </a:xfrm>
              <a:custGeom>
                <a:avLst/>
                <a:gdLst>
                  <a:gd name="T0" fmla="*/ 13 w 27"/>
                  <a:gd name="T1" fmla="*/ 28 h 28"/>
                  <a:gd name="T2" fmla="*/ 0 w 27"/>
                  <a:gd name="T3" fmla="*/ 14 h 28"/>
                  <a:gd name="T4" fmla="*/ 13 w 27"/>
                  <a:gd name="T5" fmla="*/ 0 h 28"/>
                  <a:gd name="T6" fmla="*/ 27 w 27"/>
                  <a:gd name="T7" fmla="*/ 14 h 28"/>
                  <a:gd name="T8" fmla="*/ 13 w 27"/>
                  <a:gd name="T9" fmla="*/ 28 h 28"/>
                  <a:gd name="T10" fmla="*/ 13 w 27"/>
                  <a:gd name="T11" fmla="*/ 5 h 28"/>
                  <a:gd name="T12" fmla="*/ 4 w 27"/>
                  <a:gd name="T13" fmla="*/ 14 h 28"/>
                  <a:gd name="T14" fmla="*/ 13 w 27"/>
                  <a:gd name="T15" fmla="*/ 23 h 28"/>
                  <a:gd name="T16" fmla="*/ 23 w 27"/>
                  <a:gd name="T17" fmla="*/ 14 h 28"/>
                  <a:gd name="T18" fmla="*/ 13 w 27"/>
                  <a:gd name="T19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8">
                    <a:moveTo>
                      <a:pt x="13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21" y="0"/>
                      <a:pt x="27" y="7"/>
                      <a:pt x="27" y="14"/>
                    </a:cubicBezTo>
                    <a:cubicBezTo>
                      <a:pt x="27" y="22"/>
                      <a:pt x="21" y="28"/>
                      <a:pt x="13" y="28"/>
                    </a:cubicBezTo>
                    <a:close/>
                    <a:moveTo>
                      <a:pt x="13" y="5"/>
                    </a:moveTo>
                    <a:cubicBezTo>
                      <a:pt x="8" y="5"/>
                      <a:pt x="4" y="9"/>
                      <a:pt x="4" y="14"/>
                    </a:cubicBezTo>
                    <a:cubicBezTo>
                      <a:pt x="4" y="19"/>
                      <a:pt x="8" y="23"/>
                      <a:pt x="13" y="23"/>
                    </a:cubicBezTo>
                    <a:cubicBezTo>
                      <a:pt x="19" y="23"/>
                      <a:pt x="23" y="19"/>
                      <a:pt x="23" y="14"/>
                    </a:cubicBezTo>
                    <a:cubicBezTo>
                      <a:pt x="23" y="9"/>
                      <a:pt x="19" y="5"/>
                      <a:pt x="13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75" name="Freeform 78"/>
              <p:cNvSpPr>
                <a:spLocks/>
              </p:cNvSpPr>
              <p:nvPr/>
            </p:nvSpPr>
            <p:spPr bwMode="auto">
              <a:xfrm>
                <a:off x="5526088" y="-612775"/>
                <a:ext cx="1158875" cy="387350"/>
              </a:xfrm>
              <a:custGeom>
                <a:avLst/>
                <a:gdLst>
                  <a:gd name="T0" fmla="*/ 210 w 212"/>
                  <a:gd name="T1" fmla="*/ 71 h 71"/>
                  <a:gd name="T2" fmla="*/ 35 w 212"/>
                  <a:gd name="T3" fmla="*/ 71 h 71"/>
                  <a:gd name="T4" fmla="*/ 0 w 212"/>
                  <a:gd name="T5" fmla="*/ 35 h 71"/>
                  <a:gd name="T6" fmla="*/ 35 w 212"/>
                  <a:gd name="T7" fmla="*/ 0 h 71"/>
                  <a:gd name="T8" fmla="*/ 210 w 212"/>
                  <a:gd name="T9" fmla="*/ 0 h 71"/>
                  <a:gd name="T10" fmla="*/ 212 w 212"/>
                  <a:gd name="T11" fmla="*/ 2 h 71"/>
                  <a:gd name="T12" fmla="*/ 210 w 212"/>
                  <a:gd name="T13" fmla="*/ 5 h 71"/>
                  <a:gd name="T14" fmla="*/ 35 w 212"/>
                  <a:gd name="T15" fmla="*/ 5 h 71"/>
                  <a:gd name="T16" fmla="*/ 4 w 212"/>
                  <a:gd name="T17" fmla="*/ 35 h 71"/>
                  <a:gd name="T18" fmla="*/ 35 w 212"/>
                  <a:gd name="T19" fmla="*/ 66 h 71"/>
                  <a:gd name="T20" fmla="*/ 210 w 212"/>
                  <a:gd name="T21" fmla="*/ 66 h 71"/>
                  <a:gd name="T22" fmla="*/ 212 w 212"/>
                  <a:gd name="T23" fmla="*/ 68 h 71"/>
                  <a:gd name="T24" fmla="*/ 210 w 212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2" h="71">
                    <a:moveTo>
                      <a:pt x="210" y="71"/>
                    </a:moveTo>
                    <a:cubicBezTo>
                      <a:pt x="35" y="71"/>
                      <a:pt x="35" y="71"/>
                      <a:pt x="35" y="71"/>
                    </a:cubicBezTo>
                    <a:cubicBezTo>
                      <a:pt x="15" y="71"/>
                      <a:pt x="0" y="5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210" y="0"/>
                      <a:pt x="210" y="0"/>
                      <a:pt x="210" y="0"/>
                    </a:cubicBezTo>
                    <a:cubicBezTo>
                      <a:pt x="211" y="0"/>
                      <a:pt x="212" y="1"/>
                      <a:pt x="212" y="2"/>
                    </a:cubicBezTo>
                    <a:cubicBezTo>
                      <a:pt x="212" y="4"/>
                      <a:pt x="211" y="5"/>
                      <a:pt x="210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18" y="5"/>
                      <a:pt x="4" y="18"/>
                      <a:pt x="4" y="35"/>
                    </a:cubicBezTo>
                    <a:cubicBezTo>
                      <a:pt x="4" y="52"/>
                      <a:pt x="18" y="66"/>
                      <a:pt x="35" y="66"/>
                    </a:cubicBezTo>
                    <a:cubicBezTo>
                      <a:pt x="210" y="66"/>
                      <a:pt x="210" y="66"/>
                      <a:pt x="210" y="66"/>
                    </a:cubicBezTo>
                    <a:cubicBezTo>
                      <a:pt x="211" y="66"/>
                      <a:pt x="212" y="67"/>
                      <a:pt x="212" y="68"/>
                    </a:cubicBezTo>
                    <a:cubicBezTo>
                      <a:pt x="212" y="69"/>
                      <a:pt x="211" y="71"/>
                      <a:pt x="210" y="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 rot="21540000">
            <a:off x="7095942" y="2583851"/>
            <a:ext cx="725092" cy="726282"/>
            <a:chOff x="2552700" y="-1971675"/>
            <a:chExt cx="1935163" cy="1938338"/>
          </a:xfrm>
        </p:grpSpPr>
        <p:sp>
          <p:nvSpPr>
            <p:cNvPr id="77" name="Oval 62"/>
            <p:cNvSpPr>
              <a:spLocks noChangeArrowheads="1"/>
            </p:cNvSpPr>
            <p:nvPr/>
          </p:nvSpPr>
          <p:spPr bwMode="auto">
            <a:xfrm>
              <a:off x="2552700" y="-1971675"/>
              <a:ext cx="1935163" cy="193833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2908300" y="-1620838"/>
              <a:ext cx="1228725" cy="1236663"/>
              <a:chOff x="2908300" y="-1620838"/>
              <a:chExt cx="1228725" cy="1236663"/>
            </a:xfrm>
          </p:grpSpPr>
          <p:sp>
            <p:nvSpPr>
              <p:cNvPr id="79" name="Freeform 79"/>
              <p:cNvSpPr>
                <a:spLocks noEditPoints="1"/>
              </p:cNvSpPr>
              <p:nvPr/>
            </p:nvSpPr>
            <p:spPr bwMode="auto">
              <a:xfrm>
                <a:off x="3055938" y="-1620838"/>
                <a:ext cx="234950" cy="234950"/>
              </a:xfrm>
              <a:custGeom>
                <a:avLst/>
                <a:gdLst>
                  <a:gd name="T0" fmla="*/ 22 w 43"/>
                  <a:gd name="T1" fmla="*/ 43 h 43"/>
                  <a:gd name="T2" fmla="*/ 43 w 43"/>
                  <a:gd name="T3" fmla="*/ 21 h 43"/>
                  <a:gd name="T4" fmla="*/ 22 w 43"/>
                  <a:gd name="T5" fmla="*/ 0 h 43"/>
                  <a:gd name="T6" fmla="*/ 0 w 43"/>
                  <a:gd name="T7" fmla="*/ 21 h 43"/>
                  <a:gd name="T8" fmla="*/ 22 w 43"/>
                  <a:gd name="T9" fmla="*/ 43 h 43"/>
                  <a:gd name="T10" fmla="*/ 22 w 43"/>
                  <a:gd name="T11" fmla="*/ 5 h 43"/>
                  <a:gd name="T12" fmla="*/ 39 w 43"/>
                  <a:gd name="T13" fmla="*/ 21 h 43"/>
                  <a:gd name="T14" fmla="*/ 22 w 43"/>
                  <a:gd name="T15" fmla="*/ 38 h 43"/>
                  <a:gd name="T16" fmla="*/ 5 w 43"/>
                  <a:gd name="T17" fmla="*/ 21 h 43"/>
                  <a:gd name="T18" fmla="*/ 22 w 43"/>
                  <a:gd name="T19" fmla="*/ 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3">
                    <a:moveTo>
                      <a:pt x="22" y="43"/>
                    </a:moveTo>
                    <a:cubicBezTo>
                      <a:pt x="34" y="43"/>
                      <a:pt x="43" y="33"/>
                      <a:pt x="43" y="21"/>
                    </a:cubicBezTo>
                    <a:cubicBezTo>
                      <a:pt x="43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33"/>
                      <a:pt x="10" y="43"/>
                      <a:pt x="22" y="43"/>
                    </a:cubicBezTo>
                    <a:close/>
                    <a:moveTo>
                      <a:pt x="22" y="5"/>
                    </a:moveTo>
                    <a:cubicBezTo>
                      <a:pt x="31" y="5"/>
                      <a:pt x="39" y="12"/>
                      <a:pt x="39" y="21"/>
                    </a:cubicBezTo>
                    <a:cubicBezTo>
                      <a:pt x="39" y="31"/>
                      <a:pt x="31" y="38"/>
                      <a:pt x="22" y="38"/>
                    </a:cubicBezTo>
                    <a:cubicBezTo>
                      <a:pt x="12" y="38"/>
                      <a:pt x="5" y="31"/>
                      <a:pt x="5" y="21"/>
                    </a:cubicBezTo>
                    <a:cubicBezTo>
                      <a:pt x="5" y="12"/>
                      <a:pt x="12" y="5"/>
                      <a:pt x="2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80" name="Freeform 80"/>
              <p:cNvSpPr>
                <a:spLocks noEditPoints="1"/>
              </p:cNvSpPr>
              <p:nvPr/>
            </p:nvSpPr>
            <p:spPr bwMode="auto">
              <a:xfrm>
                <a:off x="3749675" y="-1620838"/>
                <a:ext cx="234950" cy="234950"/>
              </a:xfrm>
              <a:custGeom>
                <a:avLst/>
                <a:gdLst>
                  <a:gd name="T0" fmla="*/ 22 w 43"/>
                  <a:gd name="T1" fmla="*/ 43 h 43"/>
                  <a:gd name="T2" fmla="*/ 43 w 43"/>
                  <a:gd name="T3" fmla="*/ 21 h 43"/>
                  <a:gd name="T4" fmla="*/ 22 w 43"/>
                  <a:gd name="T5" fmla="*/ 0 h 43"/>
                  <a:gd name="T6" fmla="*/ 0 w 43"/>
                  <a:gd name="T7" fmla="*/ 21 h 43"/>
                  <a:gd name="T8" fmla="*/ 22 w 43"/>
                  <a:gd name="T9" fmla="*/ 43 h 43"/>
                  <a:gd name="T10" fmla="*/ 22 w 43"/>
                  <a:gd name="T11" fmla="*/ 5 h 43"/>
                  <a:gd name="T12" fmla="*/ 39 w 43"/>
                  <a:gd name="T13" fmla="*/ 21 h 43"/>
                  <a:gd name="T14" fmla="*/ 22 w 43"/>
                  <a:gd name="T15" fmla="*/ 38 h 43"/>
                  <a:gd name="T16" fmla="*/ 5 w 43"/>
                  <a:gd name="T17" fmla="*/ 21 h 43"/>
                  <a:gd name="T18" fmla="*/ 22 w 43"/>
                  <a:gd name="T19" fmla="*/ 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3">
                    <a:moveTo>
                      <a:pt x="22" y="43"/>
                    </a:moveTo>
                    <a:cubicBezTo>
                      <a:pt x="34" y="43"/>
                      <a:pt x="43" y="33"/>
                      <a:pt x="43" y="21"/>
                    </a:cubicBezTo>
                    <a:cubicBezTo>
                      <a:pt x="43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33"/>
                      <a:pt x="10" y="43"/>
                      <a:pt x="22" y="43"/>
                    </a:cubicBezTo>
                    <a:close/>
                    <a:moveTo>
                      <a:pt x="22" y="5"/>
                    </a:moveTo>
                    <a:cubicBezTo>
                      <a:pt x="31" y="5"/>
                      <a:pt x="39" y="12"/>
                      <a:pt x="39" y="21"/>
                    </a:cubicBezTo>
                    <a:cubicBezTo>
                      <a:pt x="39" y="31"/>
                      <a:pt x="31" y="38"/>
                      <a:pt x="22" y="38"/>
                    </a:cubicBezTo>
                    <a:cubicBezTo>
                      <a:pt x="13" y="38"/>
                      <a:pt x="5" y="31"/>
                      <a:pt x="5" y="21"/>
                    </a:cubicBezTo>
                    <a:cubicBezTo>
                      <a:pt x="5" y="12"/>
                      <a:pt x="13" y="5"/>
                      <a:pt x="2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  <p:sp>
            <p:nvSpPr>
              <p:cNvPr id="81" name="Freeform 81"/>
              <p:cNvSpPr>
                <a:spLocks noEditPoints="1"/>
              </p:cNvSpPr>
              <p:nvPr/>
            </p:nvSpPr>
            <p:spPr bwMode="auto">
              <a:xfrm>
                <a:off x="2908300" y="-1358900"/>
                <a:ext cx="1228725" cy="974725"/>
              </a:xfrm>
              <a:custGeom>
                <a:avLst/>
                <a:gdLst>
                  <a:gd name="T0" fmla="*/ 205 w 225"/>
                  <a:gd name="T1" fmla="*/ 13 h 178"/>
                  <a:gd name="T2" fmla="*/ 151 w 225"/>
                  <a:gd name="T3" fmla="*/ 13 h 178"/>
                  <a:gd name="T4" fmla="*/ 112 w 225"/>
                  <a:gd name="T5" fmla="*/ 60 h 178"/>
                  <a:gd name="T6" fmla="*/ 74 w 225"/>
                  <a:gd name="T7" fmla="*/ 13 h 178"/>
                  <a:gd name="T8" fmla="*/ 19 w 225"/>
                  <a:gd name="T9" fmla="*/ 13 h 178"/>
                  <a:gd name="T10" fmla="*/ 2 w 225"/>
                  <a:gd name="T11" fmla="*/ 54 h 178"/>
                  <a:gd name="T12" fmla="*/ 26 w 225"/>
                  <a:gd name="T13" fmla="*/ 94 h 178"/>
                  <a:gd name="T14" fmla="*/ 36 w 225"/>
                  <a:gd name="T15" fmla="*/ 178 h 178"/>
                  <a:gd name="T16" fmla="*/ 53 w 225"/>
                  <a:gd name="T17" fmla="*/ 169 h 178"/>
                  <a:gd name="T18" fmla="*/ 74 w 225"/>
                  <a:gd name="T19" fmla="*/ 169 h 178"/>
                  <a:gd name="T20" fmla="*/ 77 w 225"/>
                  <a:gd name="T21" fmla="*/ 60 h 178"/>
                  <a:gd name="T22" fmla="*/ 112 w 225"/>
                  <a:gd name="T23" fmla="*/ 78 h 178"/>
                  <a:gd name="T24" fmla="*/ 147 w 225"/>
                  <a:gd name="T25" fmla="*/ 61 h 178"/>
                  <a:gd name="T26" fmla="*/ 151 w 225"/>
                  <a:gd name="T27" fmla="*/ 169 h 178"/>
                  <a:gd name="T28" fmla="*/ 171 w 225"/>
                  <a:gd name="T29" fmla="*/ 169 h 178"/>
                  <a:gd name="T30" fmla="*/ 189 w 225"/>
                  <a:gd name="T31" fmla="*/ 178 h 178"/>
                  <a:gd name="T32" fmla="*/ 199 w 225"/>
                  <a:gd name="T33" fmla="*/ 169 h 178"/>
                  <a:gd name="T34" fmla="*/ 207 w 225"/>
                  <a:gd name="T35" fmla="*/ 90 h 178"/>
                  <a:gd name="T36" fmla="*/ 81 w 225"/>
                  <a:gd name="T37" fmla="*/ 57 h 178"/>
                  <a:gd name="T38" fmla="*/ 68 w 225"/>
                  <a:gd name="T39" fmla="*/ 24 h 178"/>
                  <a:gd name="T40" fmla="*/ 66 w 225"/>
                  <a:gd name="T41" fmla="*/ 44 h 178"/>
                  <a:gd name="T42" fmla="*/ 69 w 225"/>
                  <a:gd name="T43" fmla="*/ 147 h 178"/>
                  <a:gd name="T44" fmla="*/ 69 w 225"/>
                  <a:gd name="T45" fmla="*/ 169 h 178"/>
                  <a:gd name="T46" fmla="*/ 52 w 225"/>
                  <a:gd name="T47" fmla="*/ 92 h 178"/>
                  <a:gd name="T48" fmla="*/ 41 w 225"/>
                  <a:gd name="T49" fmla="*/ 168 h 178"/>
                  <a:gd name="T50" fmla="*/ 30 w 225"/>
                  <a:gd name="T51" fmla="*/ 169 h 178"/>
                  <a:gd name="T52" fmla="*/ 31 w 225"/>
                  <a:gd name="T53" fmla="*/ 92 h 178"/>
                  <a:gd name="T54" fmla="*/ 31 w 225"/>
                  <a:gd name="T55" fmla="*/ 76 h 178"/>
                  <a:gd name="T56" fmla="*/ 27 w 225"/>
                  <a:gd name="T57" fmla="*/ 35 h 178"/>
                  <a:gd name="T58" fmla="*/ 23 w 225"/>
                  <a:gd name="T59" fmla="*/ 68 h 178"/>
                  <a:gd name="T60" fmla="*/ 27 w 225"/>
                  <a:gd name="T61" fmla="*/ 80 h 178"/>
                  <a:gd name="T62" fmla="*/ 26 w 225"/>
                  <a:gd name="T63" fmla="*/ 89 h 178"/>
                  <a:gd name="T64" fmla="*/ 6 w 225"/>
                  <a:gd name="T65" fmla="*/ 42 h 178"/>
                  <a:gd name="T66" fmla="*/ 48 w 225"/>
                  <a:gd name="T67" fmla="*/ 4 h 178"/>
                  <a:gd name="T68" fmla="*/ 88 w 225"/>
                  <a:gd name="T69" fmla="*/ 47 h 178"/>
                  <a:gd name="T70" fmla="*/ 110 w 225"/>
                  <a:gd name="T71" fmla="*/ 64 h 178"/>
                  <a:gd name="T72" fmla="*/ 114 w 225"/>
                  <a:gd name="T73" fmla="*/ 72 h 178"/>
                  <a:gd name="T74" fmla="*/ 26 w 225"/>
                  <a:gd name="T75" fmla="*/ 43 h 178"/>
                  <a:gd name="T76" fmla="*/ 26 w 225"/>
                  <a:gd name="T77" fmla="*/ 43 h 178"/>
                  <a:gd name="T78" fmla="*/ 198 w 225"/>
                  <a:gd name="T79" fmla="*/ 89 h 178"/>
                  <a:gd name="T80" fmla="*/ 198 w 225"/>
                  <a:gd name="T81" fmla="*/ 80 h 178"/>
                  <a:gd name="T82" fmla="*/ 202 w 225"/>
                  <a:gd name="T83" fmla="*/ 68 h 178"/>
                  <a:gd name="T84" fmla="*/ 198 w 225"/>
                  <a:gd name="T85" fmla="*/ 35 h 178"/>
                  <a:gd name="T86" fmla="*/ 194 w 225"/>
                  <a:gd name="T87" fmla="*/ 76 h 178"/>
                  <a:gd name="T88" fmla="*/ 194 w 225"/>
                  <a:gd name="T89" fmla="*/ 92 h 178"/>
                  <a:gd name="T90" fmla="*/ 195 w 225"/>
                  <a:gd name="T91" fmla="*/ 169 h 178"/>
                  <a:gd name="T92" fmla="*/ 183 w 225"/>
                  <a:gd name="T93" fmla="*/ 168 h 178"/>
                  <a:gd name="T94" fmla="*/ 173 w 225"/>
                  <a:gd name="T95" fmla="*/ 92 h 178"/>
                  <a:gd name="T96" fmla="*/ 155 w 225"/>
                  <a:gd name="T97" fmla="*/ 169 h 178"/>
                  <a:gd name="T98" fmla="*/ 156 w 225"/>
                  <a:gd name="T99" fmla="*/ 147 h 178"/>
                  <a:gd name="T100" fmla="*/ 159 w 225"/>
                  <a:gd name="T101" fmla="*/ 44 h 178"/>
                  <a:gd name="T102" fmla="*/ 157 w 225"/>
                  <a:gd name="T103" fmla="*/ 24 h 178"/>
                  <a:gd name="T104" fmla="*/ 144 w 225"/>
                  <a:gd name="T105" fmla="*/ 57 h 178"/>
                  <a:gd name="T106" fmla="*/ 117 w 225"/>
                  <a:gd name="T107" fmla="*/ 63 h 178"/>
                  <a:gd name="T108" fmla="*/ 137 w 225"/>
                  <a:gd name="T109" fmla="*/ 47 h 178"/>
                  <a:gd name="T110" fmla="*/ 177 w 225"/>
                  <a:gd name="T111" fmla="*/ 4 h 178"/>
                  <a:gd name="T112" fmla="*/ 218 w 225"/>
                  <a:gd name="T113" fmla="*/ 42 h 178"/>
                  <a:gd name="T114" fmla="*/ 203 w 225"/>
                  <a:gd name="T115" fmla="*/ 5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5" h="178">
                    <a:moveTo>
                      <a:pt x="222" y="40"/>
                    </a:moveTo>
                    <a:cubicBezTo>
                      <a:pt x="222" y="40"/>
                      <a:pt x="222" y="40"/>
                      <a:pt x="222" y="40"/>
                    </a:cubicBezTo>
                    <a:cubicBezTo>
                      <a:pt x="205" y="13"/>
                      <a:pt x="205" y="13"/>
                      <a:pt x="205" y="13"/>
                    </a:cubicBezTo>
                    <a:cubicBezTo>
                      <a:pt x="199" y="4"/>
                      <a:pt x="195" y="0"/>
                      <a:pt x="177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58" y="0"/>
                      <a:pt x="154" y="8"/>
                      <a:pt x="151" y="13"/>
                    </a:cubicBezTo>
                    <a:cubicBezTo>
                      <a:pt x="151" y="13"/>
                      <a:pt x="151" y="13"/>
                      <a:pt x="151" y="13"/>
                    </a:cubicBezTo>
                    <a:cubicBezTo>
                      <a:pt x="147" y="20"/>
                      <a:pt x="135" y="41"/>
                      <a:pt x="133" y="44"/>
                    </a:cubicBezTo>
                    <a:cubicBezTo>
                      <a:pt x="131" y="46"/>
                      <a:pt x="119" y="55"/>
                      <a:pt x="112" y="60"/>
                    </a:cubicBezTo>
                    <a:cubicBezTo>
                      <a:pt x="107" y="56"/>
                      <a:pt x="98" y="49"/>
                      <a:pt x="92" y="44"/>
                    </a:cubicBezTo>
                    <a:cubicBezTo>
                      <a:pt x="90" y="41"/>
                      <a:pt x="77" y="20"/>
                      <a:pt x="74" y="13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1" y="8"/>
                      <a:pt x="66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29" y="0"/>
                      <a:pt x="26" y="4"/>
                      <a:pt x="19" y="13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0" y="44"/>
                      <a:pt x="0" y="49"/>
                      <a:pt x="2" y="54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9" y="92"/>
                      <a:pt x="21" y="94"/>
                      <a:pt x="25" y="94"/>
                    </a:cubicBezTo>
                    <a:cubicBezTo>
                      <a:pt x="25" y="94"/>
                      <a:pt x="25" y="94"/>
                      <a:pt x="26" y="94"/>
                    </a:cubicBezTo>
                    <a:cubicBezTo>
                      <a:pt x="25" y="153"/>
                      <a:pt x="25" y="167"/>
                      <a:pt x="25" y="169"/>
                    </a:cubicBezTo>
                    <a:cubicBezTo>
                      <a:pt x="25" y="169"/>
                      <a:pt x="25" y="169"/>
                      <a:pt x="25" y="169"/>
                    </a:cubicBezTo>
                    <a:cubicBezTo>
                      <a:pt x="26" y="174"/>
                      <a:pt x="30" y="178"/>
                      <a:pt x="36" y="178"/>
                    </a:cubicBezTo>
                    <a:cubicBezTo>
                      <a:pt x="41" y="177"/>
                      <a:pt x="46" y="173"/>
                      <a:pt x="46" y="169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54" y="173"/>
                      <a:pt x="58" y="177"/>
                      <a:pt x="63" y="178"/>
                    </a:cubicBezTo>
                    <a:cubicBezTo>
                      <a:pt x="64" y="178"/>
                      <a:pt x="64" y="178"/>
                      <a:pt x="64" y="178"/>
                    </a:cubicBezTo>
                    <a:cubicBezTo>
                      <a:pt x="69" y="178"/>
                      <a:pt x="73" y="174"/>
                      <a:pt x="74" y="169"/>
                    </a:cubicBezTo>
                    <a:cubicBezTo>
                      <a:pt x="74" y="169"/>
                      <a:pt x="74" y="169"/>
                      <a:pt x="74" y="169"/>
                    </a:cubicBezTo>
                    <a:cubicBezTo>
                      <a:pt x="74" y="166"/>
                      <a:pt x="72" y="100"/>
                      <a:pt x="71" y="51"/>
                    </a:cubicBezTo>
                    <a:cubicBezTo>
                      <a:pt x="77" y="60"/>
                      <a:pt x="77" y="60"/>
                      <a:pt x="77" y="60"/>
                    </a:cubicBezTo>
                    <a:cubicBezTo>
                      <a:pt x="77" y="60"/>
                      <a:pt x="78" y="61"/>
                      <a:pt x="78" y="61"/>
                    </a:cubicBezTo>
                    <a:cubicBezTo>
                      <a:pt x="107" y="77"/>
                      <a:pt x="107" y="77"/>
                      <a:pt x="107" y="77"/>
                    </a:cubicBezTo>
                    <a:cubicBezTo>
                      <a:pt x="108" y="78"/>
                      <a:pt x="110" y="78"/>
                      <a:pt x="112" y="78"/>
                    </a:cubicBezTo>
                    <a:cubicBezTo>
                      <a:pt x="113" y="78"/>
                      <a:pt x="113" y="78"/>
                      <a:pt x="114" y="78"/>
                    </a:cubicBezTo>
                    <a:cubicBezTo>
                      <a:pt x="115" y="78"/>
                      <a:pt x="117" y="78"/>
                      <a:pt x="118" y="77"/>
                    </a:cubicBezTo>
                    <a:cubicBezTo>
                      <a:pt x="147" y="61"/>
                      <a:pt x="147" y="61"/>
                      <a:pt x="147" y="61"/>
                    </a:cubicBezTo>
                    <a:cubicBezTo>
                      <a:pt x="147" y="61"/>
                      <a:pt x="147" y="60"/>
                      <a:pt x="147" y="60"/>
                    </a:cubicBezTo>
                    <a:cubicBezTo>
                      <a:pt x="154" y="51"/>
                      <a:pt x="154" y="51"/>
                      <a:pt x="154" y="51"/>
                    </a:cubicBezTo>
                    <a:cubicBezTo>
                      <a:pt x="152" y="100"/>
                      <a:pt x="151" y="166"/>
                      <a:pt x="151" y="169"/>
                    </a:cubicBezTo>
                    <a:cubicBezTo>
                      <a:pt x="151" y="169"/>
                      <a:pt x="151" y="169"/>
                      <a:pt x="151" y="169"/>
                    </a:cubicBezTo>
                    <a:cubicBezTo>
                      <a:pt x="151" y="174"/>
                      <a:pt x="156" y="178"/>
                      <a:pt x="161" y="178"/>
                    </a:cubicBezTo>
                    <a:cubicBezTo>
                      <a:pt x="167" y="177"/>
                      <a:pt x="171" y="173"/>
                      <a:pt x="171" y="169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79" y="169"/>
                      <a:pt x="179" y="169"/>
                      <a:pt x="179" y="169"/>
                    </a:cubicBezTo>
                    <a:cubicBezTo>
                      <a:pt x="179" y="173"/>
                      <a:pt x="183" y="177"/>
                      <a:pt x="189" y="178"/>
                    </a:cubicBezTo>
                    <a:cubicBezTo>
                      <a:pt x="189" y="178"/>
                      <a:pt x="189" y="178"/>
                      <a:pt x="189" y="178"/>
                    </a:cubicBezTo>
                    <a:cubicBezTo>
                      <a:pt x="194" y="178"/>
                      <a:pt x="199" y="174"/>
                      <a:pt x="199" y="169"/>
                    </a:cubicBezTo>
                    <a:cubicBezTo>
                      <a:pt x="199" y="169"/>
                      <a:pt x="199" y="169"/>
                      <a:pt x="199" y="169"/>
                    </a:cubicBezTo>
                    <a:cubicBezTo>
                      <a:pt x="199" y="167"/>
                      <a:pt x="199" y="153"/>
                      <a:pt x="199" y="94"/>
                    </a:cubicBezTo>
                    <a:cubicBezTo>
                      <a:pt x="199" y="94"/>
                      <a:pt x="200" y="94"/>
                      <a:pt x="200" y="94"/>
                    </a:cubicBezTo>
                    <a:cubicBezTo>
                      <a:pt x="203" y="94"/>
                      <a:pt x="206" y="92"/>
                      <a:pt x="207" y="90"/>
                    </a:cubicBezTo>
                    <a:cubicBezTo>
                      <a:pt x="223" y="54"/>
                      <a:pt x="223" y="54"/>
                      <a:pt x="223" y="54"/>
                    </a:cubicBezTo>
                    <a:cubicBezTo>
                      <a:pt x="225" y="49"/>
                      <a:pt x="225" y="44"/>
                      <a:pt x="222" y="40"/>
                    </a:cubicBezTo>
                    <a:close/>
                    <a:moveTo>
                      <a:pt x="81" y="57"/>
                    </a:moveTo>
                    <a:cubicBezTo>
                      <a:pt x="71" y="43"/>
                      <a:pt x="71" y="43"/>
                      <a:pt x="71" y="43"/>
                    </a:cubicBezTo>
                    <a:cubicBezTo>
                      <a:pt x="71" y="37"/>
                      <a:pt x="70" y="32"/>
                      <a:pt x="70" y="27"/>
                    </a:cubicBezTo>
                    <a:cubicBezTo>
                      <a:pt x="70" y="25"/>
                      <a:pt x="69" y="24"/>
                      <a:pt x="68" y="24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7" y="24"/>
                      <a:pt x="66" y="25"/>
                      <a:pt x="66" y="27"/>
                    </a:cubicBezTo>
                    <a:cubicBezTo>
                      <a:pt x="66" y="27"/>
                      <a:pt x="66" y="33"/>
                      <a:pt x="66" y="44"/>
                    </a:cubicBezTo>
                    <a:cubicBezTo>
                      <a:pt x="66" y="44"/>
                      <a:pt x="66" y="44"/>
                      <a:pt x="66" y="44"/>
                    </a:cubicBezTo>
                    <a:cubicBezTo>
                      <a:pt x="66" y="58"/>
                      <a:pt x="67" y="78"/>
                      <a:pt x="67" y="98"/>
                    </a:cubicBezTo>
                    <a:cubicBezTo>
                      <a:pt x="68" y="116"/>
                      <a:pt x="68" y="133"/>
                      <a:pt x="69" y="147"/>
                    </a:cubicBezTo>
                    <a:cubicBezTo>
                      <a:pt x="69" y="153"/>
                      <a:pt x="69" y="159"/>
                      <a:pt x="69" y="163"/>
                    </a:cubicBezTo>
                    <a:cubicBezTo>
                      <a:pt x="69" y="166"/>
                      <a:pt x="69" y="167"/>
                      <a:pt x="69" y="169"/>
                    </a:cubicBezTo>
                    <a:cubicBezTo>
                      <a:pt x="69" y="169"/>
                      <a:pt x="69" y="169"/>
                      <a:pt x="69" y="169"/>
                    </a:cubicBezTo>
                    <a:cubicBezTo>
                      <a:pt x="69" y="171"/>
                      <a:pt x="67" y="173"/>
                      <a:pt x="64" y="173"/>
                    </a:cubicBezTo>
                    <a:cubicBezTo>
                      <a:pt x="61" y="173"/>
                      <a:pt x="58" y="171"/>
                      <a:pt x="58" y="168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52" y="91"/>
                      <a:pt x="51" y="90"/>
                      <a:pt x="50" y="90"/>
                    </a:cubicBezTo>
                    <a:cubicBezTo>
                      <a:pt x="48" y="90"/>
                      <a:pt x="47" y="91"/>
                      <a:pt x="47" y="92"/>
                    </a:cubicBezTo>
                    <a:cubicBezTo>
                      <a:pt x="41" y="168"/>
                      <a:pt x="41" y="168"/>
                      <a:pt x="41" y="168"/>
                    </a:cubicBezTo>
                    <a:cubicBezTo>
                      <a:pt x="41" y="171"/>
                      <a:pt x="39" y="173"/>
                      <a:pt x="36" y="173"/>
                    </a:cubicBezTo>
                    <a:cubicBezTo>
                      <a:pt x="33" y="173"/>
                      <a:pt x="30" y="171"/>
                      <a:pt x="30" y="169"/>
                    </a:cubicBezTo>
                    <a:cubicBezTo>
                      <a:pt x="30" y="169"/>
                      <a:pt x="30" y="169"/>
                      <a:pt x="30" y="169"/>
                    </a:cubicBezTo>
                    <a:cubicBezTo>
                      <a:pt x="30" y="167"/>
                      <a:pt x="30" y="165"/>
                      <a:pt x="30" y="162"/>
                    </a:cubicBezTo>
                    <a:cubicBezTo>
                      <a:pt x="30" y="157"/>
                      <a:pt x="30" y="151"/>
                      <a:pt x="30" y="144"/>
                    </a:cubicBezTo>
                    <a:cubicBezTo>
                      <a:pt x="30" y="129"/>
                      <a:pt x="30" y="110"/>
                      <a:pt x="31" y="92"/>
                    </a:cubicBezTo>
                    <a:cubicBezTo>
                      <a:pt x="33" y="90"/>
                      <a:pt x="34" y="87"/>
                      <a:pt x="33" y="84"/>
                    </a:cubicBezTo>
                    <a:cubicBezTo>
                      <a:pt x="33" y="84"/>
                      <a:pt x="33" y="84"/>
                      <a:pt x="33" y="83"/>
                    </a:cubicBezTo>
                    <a:cubicBezTo>
                      <a:pt x="33" y="83"/>
                      <a:pt x="32" y="80"/>
                      <a:pt x="31" y="76"/>
                    </a:cubicBezTo>
                    <a:cubicBezTo>
                      <a:pt x="31" y="50"/>
                      <a:pt x="31" y="36"/>
                      <a:pt x="31" y="36"/>
                    </a:cubicBezTo>
                    <a:cubicBezTo>
                      <a:pt x="31" y="35"/>
                      <a:pt x="30" y="34"/>
                      <a:pt x="29" y="34"/>
                    </a:cubicBezTo>
                    <a:cubicBezTo>
                      <a:pt x="28" y="34"/>
                      <a:pt x="27" y="34"/>
                      <a:pt x="27" y="35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9"/>
                      <a:pt x="17" y="50"/>
                    </a:cubicBezTo>
                    <a:cubicBezTo>
                      <a:pt x="17" y="50"/>
                      <a:pt x="20" y="59"/>
                      <a:pt x="23" y="68"/>
                    </a:cubicBezTo>
                    <a:cubicBezTo>
                      <a:pt x="24" y="71"/>
                      <a:pt x="25" y="74"/>
                      <a:pt x="26" y="77"/>
                    </a:cubicBezTo>
                    <a:cubicBezTo>
                      <a:pt x="26" y="77"/>
                      <a:pt x="26" y="77"/>
                      <a:pt x="26" y="77"/>
                    </a:cubicBezTo>
                    <a:cubicBezTo>
                      <a:pt x="26" y="78"/>
                      <a:pt x="27" y="79"/>
                      <a:pt x="27" y="80"/>
                    </a:cubicBezTo>
                    <a:cubicBezTo>
                      <a:pt x="28" y="82"/>
                      <a:pt x="28" y="84"/>
                      <a:pt x="29" y="85"/>
                    </a:cubicBezTo>
                    <a:cubicBezTo>
                      <a:pt x="29" y="85"/>
                      <a:pt x="29" y="85"/>
                      <a:pt x="29" y="85"/>
                    </a:cubicBezTo>
                    <a:cubicBezTo>
                      <a:pt x="29" y="87"/>
                      <a:pt x="28" y="88"/>
                      <a:pt x="26" y="89"/>
                    </a:cubicBezTo>
                    <a:cubicBezTo>
                      <a:pt x="24" y="90"/>
                      <a:pt x="22" y="89"/>
                      <a:pt x="21" y="88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5" y="49"/>
                      <a:pt x="5" y="45"/>
                      <a:pt x="6" y="42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9" y="8"/>
                      <a:pt x="31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64" y="4"/>
                      <a:pt x="67" y="11"/>
                      <a:pt x="69" y="15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4" y="22"/>
                      <a:pt x="88" y="47"/>
                      <a:pt x="88" y="47"/>
                    </a:cubicBezTo>
                    <a:cubicBezTo>
                      <a:pt x="88" y="47"/>
                      <a:pt x="88" y="47"/>
                      <a:pt x="88" y="47"/>
                    </a:cubicBezTo>
                    <a:cubicBezTo>
                      <a:pt x="88" y="47"/>
                      <a:pt x="95" y="52"/>
                      <a:pt x="101" y="57"/>
                    </a:cubicBezTo>
                    <a:cubicBezTo>
                      <a:pt x="104" y="60"/>
                      <a:pt x="108" y="62"/>
                      <a:pt x="110" y="64"/>
                    </a:cubicBezTo>
                    <a:cubicBezTo>
                      <a:pt x="112" y="65"/>
                      <a:pt x="113" y="66"/>
                      <a:pt x="114" y="67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15" y="68"/>
                      <a:pt x="115" y="70"/>
                      <a:pt x="114" y="72"/>
                    </a:cubicBezTo>
                    <a:cubicBezTo>
                      <a:pt x="113" y="73"/>
                      <a:pt x="111" y="74"/>
                      <a:pt x="109" y="73"/>
                    </a:cubicBezTo>
                    <a:lnTo>
                      <a:pt x="81" y="57"/>
                    </a:lnTo>
                    <a:close/>
                    <a:moveTo>
                      <a:pt x="26" y="43"/>
                    </a:moveTo>
                    <a:cubicBezTo>
                      <a:pt x="26" y="48"/>
                      <a:pt x="26" y="54"/>
                      <a:pt x="26" y="63"/>
                    </a:cubicBezTo>
                    <a:cubicBezTo>
                      <a:pt x="25" y="58"/>
                      <a:pt x="23" y="54"/>
                      <a:pt x="22" y="50"/>
                    </a:cubicBezTo>
                    <a:lnTo>
                      <a:pt x="26" y="43"/>
                    </a:lnTo>
                    <a:close/>
                    <a:moveTo>
                      <a:pt x="219" y="52"/>
                    </a:moveTo>
                    <a:cubicBezTo>
                      <a:pt x="203" y="88"/>
                      <a:pt x="203" y="88"/>
                      <a:pt x="203" y="88"/>
                    </a:cubicBezTo>
                    <a:cubicBezTo>
                      <a:pt x="202" y="89"/>
                      <a:pt x="200" y="90"/>
                      <a:pt x="198" y="89"/>
                    </a:cubicBezTo>
                    <a:cubicBezTo>
                      <a:pt x="196" y="88"/>
                      <a:pt x="195" y="87"/>
                      <a:pt x="196" y="85"/>
                    </a:cubicBezTo>
                    <a:cubicBezTo>
                      <a:pt x="196" y="85"/>
                      <a:pt x="196" y="85"/>
                      <a:pt x="196" y="85"/>
                    </a:cubicBezTo>
                    <a:cubicBezTo>
                      <a:pt x="196" y="84"/>
                      <a:pt x="197" y="82"/>
                      <a:pt x="198" y="80"/>
                    </a:cubicBezTo>
                    <a:cubicBezTo>
                      <a:pt x="198" y="79"/>
                      <a:pt x="198" y="78"/>
                      <a:pt x="198" y="77"/>
                    </a:cubicBezTo>
                    <a:cubicBezTo>
                      <a:pt x="198" y="77"/>
                      <a:pt x="198" y="77"/>
                      <a:pt x="198" y="77"/>
                    </a:cubicBezTo>
                    <a:cubicBezTo>
                      <a:pt x="199" y="74"/>
                      <a:pt x="201" y="71"/>
                      <a:pt x="202" y="68"/>
                    </a:cubicBezTo>
                    <a:cubicBezTo>
                      <a:pt x="205" y="59"/>
                      <a:pt x="208" y="50"/>
                      <a:pt x="208" y="50"/>
                    </a:cubicBezTo>
                    <a:cubicBezTo>
                      <a:pt x="208" y="49"/>
                      <a:pt x="208" y="48"/>
                      <a:pt x="207" y="48"/>
                    </a:cubicBezTo>
                    <a:cubicBezTo>
                      <a:pt x="198" y="35"/>
                      <a:pt x="198" y="35"/>
                      <a:pt x="198" y="35"/>
                    </a:cubicBezTo>
                    <a:cubicBezTo>
                      <a:pt x="197" y="34"/>
                      <a:pt x="196" y="34"/>
                      <a:pt x="195" y="34"/>
                    </a:cubicBezTo>
                    <a:cubicBezTo>
                      <a:pt x="194" y="34"/>
                      <a:pt x="194" y="35"/>
                      <a:pt x="194" y="36"/>
                    </a:cubicBezTo>
                    <a:cubicBezTo>
                      <a:pt x="194" y="36"/>
                      <a:pt x="194" y="50"/>
                      <a:pt x="194" y="76"/>
                    </a:cubicBezTo>
                    <a:cubicBezTo>
                      <a:pt x="193" y="80"/>
                      <a:pt x="192" y="83"/>
                      <a:pt x="191" y="83"/>
                    </a:cubicBezTo>
                    <a:cubicBezTo>
                      <a:pt x="191" y="84"/>
                      <a:pt x="191" y="84"/>
                      <a:pt x="191" y="84"/>
                    </a:cubicBezTo>
                    <a:cubicBezTo>
                      <a:pt x="190" y="87"/>
                      <a:pt x="192" y="90"/>
                      <a:pt x="194" y="92"/>
                    </a:cubicBezTo>
                    <a:cubicBezTo>
                      <a:pt x="194" y="110"/>
                      <a:pt x="194" y="129"/>
                      <a:pt x="194" y="144"/>
                    </a:cubicBezTo>
                    <a:cubicBezTo>
                      <a:pt x="194" y="151"/>
                      <a:pt x="195" y="157"/>
                      <a:pt x="195" y="162"/>
                    </a:cubicBezTo>
                    <a:cubicBezTo>
                      <a:pt x="195" y="165"/>
                      <a:pt x="195" y="167"/>
                      <a:pt x="195" y="169"/>
                    </a:cubicBezTo>
                    <a:cubicBezTo>
                      <a:pt x="195" y="169"/>
                      <a:pt x="195" y="169"/>
                      <a:pt x="195" y="169"/>
                    </a:cubicBezTo>
                    <a:cubicBezTo>
                      <a:pt x="194" y="171"/>
                      <a:pt x="192" y="173"/>
                      <a:pt x="189" y="173"/>
                    </a:cubicBezTo>
                    <a:cubicBezTo>
                      <a:pt x="186" y="173"/>
                      <a:pt x="183" y="171"/>
                      <a:pt x="183" y="168"/>
                    </a:cubicBezTo>
                    <a:cubicBezTo>
                      <a:pt x="177" y="92"/>
                      <a:pt x="177" y="92"/>
                      <a:pt x="177" y="92"/>
                    </a:cubicBezTo>
                    <a:cubicBezTo>
                      <a:pt x="177" y="91"/>
                      <a:pt x="176" y="90"/>
                      <a:pt x="175" y="90"/>
                    </a:cubicBezTo>
                    <a:cubicBezTo>
                      <a:pt x="174" y="90"/>
                      <a:pt x="173" y="91"/>
                      <a:pt x="173" y="92"/>
                    </a:cubicBezTo>
                    <a:cubicBezTo>
                      <a:pt x="167" y="168"/>
                      <a:pt x="167" y="168"/>
                      <a:pt x="167" y="168"/>
                    </a:cubicBezTo>
                    <a:cubicBezTo>
                      <a:pt x="166" y="171"/>
                      <a:pt x="164" y="173"/>
                      <a:pt x="161" y="173"/>
                    </a:cubicBezTo>
                    <a:cubicBezTo>
                      <a:pt x="158" y="173"/>
                      <a:pt x="155" y="171"/>
                      <a:pt x="155" y="169"/>
                    </a:cubicBezTo>
                    <a:cubicBezTo>
                      <a:pt x="155" y="169"/>
                      <a:pt x="155" y="169"/>
                      <a:pt x="155" y="169"/>
                    </a:cubicBezTo>
                    <a:cubicBezTo>
                      <a:pt x="155" y="167"/>
                      <a:pt x="155" y="166"/>
                      <a:pt x="155" y="163"/>
                    </a:cubicBezTo>
                    <a:cubicBezTo>
                      <a:pt x="156" y="159"/>
                      <a:pt x="156" y="153"/>
                      <a:pt x="156" y="147"/>
                    </a:cubicBezTo>
                    <a:cubicBezTo>
                      <a:pt x="156" y="133"/>
                      <a:pt x="157" y="116"/>
                      <a:pt x="157" y="98"/>
                    </a:cubicBezTo>
                    <a:cubicBezTo>
                      <a:pt x="158" y="78"/>
                      <a:pt x="158" y="58"/>
                      <a:pt x="159" y="44"/>
                    </a:cubicBezTo>
                    <a:cubicBezTo>
                      <a:pt x="159" y="44"/>
                      <a:pt x="159" y="44"/>
                      <a:pt x="159" y="44"/>
                    </a:cubicBezTo>
                    <a:cubicBezTo>
                      <a:pt x="159" y="33"/>
                      <a:pt x="159" y="27"/>
                      <a:pt x="159" y="27"/>
                    </a:cubicBezTo>
                    <a:cubicBezTo>
                      <a:pt x="159" y="25"/>
                      <a:pt x="158" y="24"/>
                      <a:pt x="157" y="24"/>
                    </a:cubicBezTo>
                    <a:cubicBezTo>
                      <a:pt x="157" y="24"/>
                      <a:pt x="157" y="24"/>
                      <a:pt x="157" y="24"/>
                    </a:cubicBezTo>
                    <a:cubicBezTo>
                      <a:pt x="155" y="24"/>
                      <a:pt x="154" y="25"/>
                      <a:pt x="154" y="27"/>
                    </a:cubicBezTo>
                    <a:cubicBezTo>
                      <a:pt x="154" y="32"/>
                      <a:pt x="154" y="37"/>
                      <a:pt x="154" y="43"/>
                    </a:cubicBezTo>
                    <a:cubicBezTo>
                      <a:pt x="144" y="57"/>
                      <a:pt x="144" y="57"/>
                      <a:pt x="144" y="57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20" y="68"/>
                      <a:pt x="119" y="65"/>
                      <a:pt x="117" y="63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17" y="63"/>
                      <a:pt x="116" y="63"/>
                      <a:pt x="116" y="63"/>
                    </a:cubicBezTo>
                    <a:cubicBezTo>
                      <a:pt x="124" y="57"/>
                      <a:pt x="136" y="47"/>
                      <a:pt x="136" y="47"/>
                    </a:cubicBezTo>
                    <a:cubicBezTo>
                      <a:pt x="136" y="47"/>
                      <a:pt x="137" y="47"/>
                      <a:pt x="137" y="47"/>
                    </a:cubicBezTo>
                    <a:cubicBezTo>
                      <a:pt x="137" y="47"/>
                      <a:pt x="151" y="22"/>
                      <a:pt x="155" y="15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1"/>
                      <a:pt x="161" y="4"/>
                      <a:pt x="177" y="4"/>
                    </a:cubicBezTo>
                    <a:cubicBezTo>
                      <a:pt x="177" y="4"/>
                      <a:pt x="177" y="4"/>
                      <a:pt x="177" y="4"/>
                    </a:cubicBezTo>
                    <a:cubicBezTo>
                      <a:pt x="194" y="4"/>
                      <a:pt x="196" y="8"/>
                      <a:pt x="201" y="16"/>
                    </a:cubicBezTo>
                    <a:cubicBezTo>
                      <a:pt x="218" y="42"/>
                      <a:pt x="218" y="42"/>
                      <a:pt x="218" y="42"/>
                    </a:cubicBezTo>
                    <a:cubicBezTo>
                      <a:pt x="220" y="45"/>
                      <a:pt x="220" y="49"/>
                      <a:pt x="219" y="52"/>
                    </a:cubicBezTo>
                    <a:close/>
                    <a:moveTo>
                      <a:pt x="198" y="43"/>
                    </a:moveTo>
                    <a:cubicBezTo>
                      <a:pt x="203" y="50"/>
                      <a:pt x="203" y="50"/>
                      <a:pt x="203" y="50"/>
                    </a:cubicBezTo>
                    <a:cubicBezTo>
                      <a:pt x="202" y="54"/>
                      <a:pt x="200" y="58"/>
                      <a:pt x="198" y="63"/>
                    </a:cubicBezTo>
                    <a:cubicBezTo>
                      <a:pt x="198" y="54"/>
                      <a:pt x="198" y="48"/>
                      <a:pt x="198" y="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82" name="Rectangle 81"/>
          <p:cNvSpPr/>
          <p:nvPr/>
        </p:nvSpPr>
        <p:spPr>
          <a:xfrm>
            <a:off x="1523528" y="2799348"/>
            <a:ext cx="2614422" cy="65735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lt"/>
                <a:cs typeface="+mn-lt"/>
              </a:rPr>
              <a:t>Industry growth has been volatile over the past decade, ranging from 5.8% in 2005-06 to 0.4% in 2009-10 and -0.2% in 2014-15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grpSp>
        <p:nvGrpSpPr>
          <p:cNvPr id="86" name="Group 34"/>
          <p:cNvGrpSpPr>
            <a:grpSpLocks noChangeAspect="1"/>
          </p:cNvGrpSpPr>
          <p:nvPr/>
        </p:nvGrpSpPr>
        <p:grpSpPr bwMode="auto">
          <a:xfrm>
            <a:off x="3886202" y="4012365"/>
            <a:ext cx="676275" cy="676275"/>
            <a:chOff x="1544" y="1525"/>
            <a:chExt cx="426" cy="426"/>
          </a:xfrm>
        </p:grpSpPr>
        <p:sp>
          <p:nvSpPr>
            <p:cNvPr id="88" name="Oval 35"/>
            <p:cNvSpPr>
              <a:spLocks noChangeArrowheads="1"/>
            </p:cNvSpPr>
            <p:nvPr/>
          </p:nvSpPr>
          <p:spPr bwMode="auto">
            <a:xfrm>
              <a:off x="1544" y="1525"/>
              <a:ext cx="426" cy="4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89" name="Freeform 36"/>
            <p:cNvSpPr>
              <a:spLocks noEditPoints="1"/>
            </p:cNvSpPr>
            <p:nvPr/>
          </p:nvSpPr>
          <p:spPr bwMode="auto">
            <a:xfrm>
              <a:off x="1672" y="1606"/>
              <a:ext cx="60" cy="264"/>
            </a:xfrm>
            <a:custGeom>
              <a:avLst/>
              <a:gdLst>
                <a:gd name="T0" fmla="*/ 50 w 50"/>
                <a:gd name="T1" fmla="*/ 173 h 220"/>
                <a:gd name="T2" fmla="*/ 36 w 50"/>
                <a:gd name="T3" fmla="*/ 0 h 220"/>
                <a:gd name="T4" fmla="*/ 0 w 50"/>
                <a:gd name="T5" fmla="*/ 14 h 220"/>
                <a:gd name="T6" fmla="*/ 0 w 50"/>
                <a:gd name="T7" fmla="*/ 173 h 220"/>
                <a:gd name="T8" fmla="*/ 0 w 50"/>
                <a:gd name="T9" fmla="*/ 173 h 220"/>
                <a:gd name="T10" fmla="*/ 0 w 50"/>
                <a:gd name="T11" fmla="*/ 174 h 220"/>
                <a:gd name="T12" fmla="*/ 0 w 50"/>
                <a:gd name="T13" fmla="*/ 174 h 220"/>
                <a:gd name="T14" fmla="*/ 25 w 50"/>
                <a:gd name="T15" fmla="*/ 220 h 220"/>
                <a:gd name="T16" fmla="*/ 50 w 50"/>
                <a:gd name="T17" fmla="*/ 174 h 220"/>
                <a:gd name="T18" fmla="*/ 50 w 50"/>
                <a:gd name="T19" fmla="*/ 174 h 220"/>
                <a:gd name="T20" fmla="*/ 50 w 50"/>
                <a:gd name="T21" fmla="*/ 174 h 220"/>
                <a:gd name="T22" fmla="*/ 31 w 50"/>
                <a:gd name="T23" fmla="*/ 201 h 220"/>
                <a:gd name="T24" fmla="*/ 7 w 50"/>
                <a:gd name="T25" fmla="*/ 177 h 220"/>
                <a:gd name="T26" fmla="*/ 16 w 50"/>
                <a:gd name="T27" fmla="*/ 177 h 220"/>
                <a:gd name="T28" fmla="*/ 18 w 50"/>
                <a:gd name="T29" fmla="*/ 177 h 220"/>
                <a:gd name="T30" fmla="*/ 44 w 50"/>
                <a:gd name="T31" fmla="*/ 175 h 220"/>
                <a:gd name="T32" fmla="*/ 45 w 50"/>
                <a:gd name="T33" fmla="*/ 53 h 220"/>
                <a:gd name="T34" fmla="*/ 4 w 50"/>
                <a:gd name="T35" fmla="*/ 34 h 220"/>
                <a:gd name="T36" fmla="*/ 45 w 50"/>
                <a:gd name="T37" fmla="*/ 53 h 220"/>
                <a:gd name="T38" fmla="*/ 19 w 50"/>
                <a:gd name="T39" fmla="*/ 172 h 220"/>
                <a:gd name="T40" fmla="*/ 31 w 50"/>
                <a:gd name="T41" fmla="*/ 58 h 220"/>
                <a:gd name="T42" fmla="*/ 23 w 50"/>
                <a:gd name="T43" fmla="*/ 171 h 220"/>
                <a:gd name="T44" fmla="*/ 4 w 50"/>
                <a:gd name="T45" fmla="*/ 58 h 220"/>
                <a:gd name="T46" fmla="*/ 14 w 50"/>
                <a:gd name="T47" fmla="*/ 173 h 220"/>
                <a:gd name="T48" fmla="*/ 36 w 50"/>
                <a:gd name="T49" fmla="*/ 169 h 220"/>
                <a:gd name="T50" fmla="*/ 45 w 50"/>
                <a:gd name="T51" fmla="*/ 58 h 220"/>
                <a:gd name="T52" fmla="*/ 36 w 50"/>
                <a:gd name="T53" fmla="*/ 169 h 220"/>
                <a:gd name="T54" fmla="*/ 36 w 50"/>
                <a:gd name="T55" fmla="*/ 5 h 220"/>
                <a:gd name="T56" fmla="*/ 45 w 50"/>
                <a:gd name="T57" fmla="*/ 29 h 220"/>
                <a:gd name="T58" fmla="*/ 4 w 50"/>
                <a:gd name="T59" fmla="*/ 14 h 220"/>
                <a:gd name="T60" fmla="*/ 22 w 50"/>
                <a:gd name="T61" fmla="*/ 206 h 220"/>
                <a:gd name="T62" fmla="*/ 25 w 50"/>
                <a:gd name="T63" fmla="*/ 21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" h="220">
                  <a:moveTo>
                    <a:pt x="50" y="173"/>
                  </a:moveTo>
                  <a:cubicBezTo>
                    <a:pt x="50" y="173"/>
                    <a:pt x="50" y="173"/>
                    <a:pt x="50" y="17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6"/>
                    <a:pt x="44" y="0"/>
                    <a:pt x="3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3" y="218"/>
                    <a:pt x="23" y="218"/>
                    <a:pt x="23" y="218"/>
                  </a:cubicBezTo>
                  <a:cubicBezTo>
                    <a:pt x="23" y="219"/>
                    <a:pt x="24" y="220"/>
                    <a:pt x="25" y="220"/>
                  </a:cubicBezTo>
                  <a:cubicBezTo>
                    <a:pt x="26" y="220"/>
                    <a:pt x="27" y="219"/>
                    <a:pt x="27" y="218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4"/>
                    <a:pt x="50" y="174"/>
                    <a:pt x="50" y="173"/>
                  </a:cubicBezTo>
                  <a:close/>
                  <a:moveTo>
                    <a:pt x="31" y="201"/>
                  </a:moveTo>
                  <a:cubicBezTo>
                    <a:pt x="19" y="201"/>
                    <a:pt x="19" y="201"/>
                    <a:pt x="19" y="201"/>
                  </a:cubicBezTo>
                  <a:cubicBezTo>
                    <a:pt x="7" y="177"/>
                    <a:pt x="7" y="177"/>
                    <a:pt x="7" y="177"/>
                  </a:cubicBezTo>
                  <a:cubicBezTo>
                    <a:pt x="8" y="177"/>
                    <a:pt x="9" y="177"/>
                    <a:pt x="11" y="177"/>
                  </a:cubicBezTo>
                  <a:cubicBezTo>
                    <a:pt x="13" y="177"/>
                    <a:pt x="14" y="177"/>
                    <a:pt x="16" y="177"/>
                  </a:cubicBezTo>
                  <a:cubicBezTo>
                    <a:pt x="16" y="177"/>
                    <a:pt x="16" y="177"/>
                    <a:pt x="17" y="177"/>
                  </a:cubicBezTo>
                  <a:cubicBezTo>
                    <a:pt x="17" y="177"/>
                    <a:pt x="17" y="177"/>
                    <a:pt x="18" y="177"/>
                  </a:cubicBezTo>
                  <a:cubicBezTo>
                    <a:pt x="20" y="176"/>
                    <a:pt x="22" y="176"/>
                    <a:pt x="24" y="176"/>
                  </a:cubicBezTo>
                  <a:cubicBezTo>
                    <a:pt x="31" y="174"/>
                    <a:pt x="38" y="173"/>
                    <a:pt x="44" y="175"/>
                  </a:cubicBezTo>
                  <a:lnTo>
                    <a:pt x="31" y="201"/>
                  </a:lnTo>
                  <a:close/>
                  <a:moveTo>
                    <a:pt x="45" y="53"/>
                  </a:moveTo>
                  <a:cubicBezTo>
                    <a:pt x="4" y="53"/>
                    <a:pt x="4" y="53"/>
                    <a:pt x="4" y="53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53"/>
                  </a:lnTo>
                  <a:close/>
                  <a:moveTo>
                    <a:pt x="23" y="171"/>
                  </a:moveTo>
                  <a:cubicBezTo>
                    <a:pt x="22" y="171"/>
                    <a:pt x="20" y="172"/>
                    <a:pt x="19" y="172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28" y="170"/>
                    <a:pt x="26" y="170"/>
                    <a:pt x="23" y="171"/>
                  </a:cubicBezTo>
                  <a:close/>
                  <a:moveTo>
                    <a:pt x="4" y="172"/>
                  </a:moveTo>
                  <a:cubicBezTo>
                    <a:pt x="4" y="58"/>
                    <a:pt x="4" y="58"/>
                    <a:pt x="4" y="58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11" y="173"/>
                    <a:pt x="7" y="173"/>
                    <a:pt x="4" y="172"/>
                  </a:cubicBezTo>
                  <a:close/>
                  <a:moveTo>
                    <a:pt x="36" y="169"/>
                  </a:moveTo>
                  <a:cubicBezTo>
                    <a:pt x="36" y="58"/>
                    <a:pt x="36" y="58"/>
                    <a:pt x="36" y="58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170"/>
                    <a:pt x="45" y="170"/>
                    <a:pt x="45" y="170"/>
                  </a:cubicBezTo>
                  <a:cubicBezTo>
                    <a:pt x="42" y="169"/>
                    <a:pt x="39" y="169"/>
                    <a:pt x="36" y="169"/>
                  </a:cubicBezTo>
                  <a:close/>
                  <a:moveTo>
                    <a:pt x="13" y="5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41" y="5"/>
                    <a:pt x="45" y="9"/>
                    <a:pt x="45" y="14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9"/>
                    <a:pt x="8" y="5"/>
                    <a:pt x="13" y="5"/>
                  </a:cubicBezTo>
                  <a:close/>
                  <a:moveTo>
                    <a:pt x="22" y="206"/>
                  </a:moveTo>
                  <a:cubicBezTo>
                    <a:pt x="28" y="206"/>
                    <a:pt x="28" y="206"/>
                    <a:pt x="28" y="206"/>
                  </a:cubicBezTo>
                  <a:cubicBezTo>
                    <a:pt x="25" y="212"/>
                    <a:pt x="25" y="212"/>
                    <a:pt x="25" y="212"/>
                  </a:cubicBezTo>
                  <a:lnTo>
                    <a:pt x="22" y="2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  <p:sp>
          <p:nvSpPr>
            <p:cNvPr id="90" name="Freeform 37"/>
            <p:cNvSpPr>
              <a:spLocks noEditPoints="1"/>
            </p:cNvSpPr>
            <p:nvPr/>
          </p:nvSpPr>
          <p:spPr bwMode="auto">
            <a:xfrm>
              <a:off x="1765" y="1606"/>
              <a:ext cx="77" cy="264"/>
            </a:xfrm>
            <a:custGeom>
              <a:avLst/>
              <a:gdLst>
                <a:gd name="T0" fmla="*/ 61 w 64"/>
                <a:gd name="T1" fmla="*/ 0 h 220"/>
                <a:gd name="T2" fmla="*/ 3 w 64"/>
                <a:gd name="T3" fmla="*/ 0 h 220"/>
                <a:gd name="T4" fmla="*/ 0 w 64"/>
                <a:gd name="T5" fmla="*/ 3 h 220"/>
                <a:gd name="T6" fmla="*/ 0 w 64"/>
                <a:gd name="T7" fmla="*/ 217 h 220"/>
                <a:gd name="T8" fmla="*/ 3 w 64"/>
                <a:gd name="T9" fmla="*/ 220 h 220"/>
                <a:gd name="T10" fmla="*/ 61 w 64"/>
                <a:gd name="T11" fmla="*/ 220 h 220"/>
                <a:gd name="T12" fmla="*/ 64 w 64"/>
                <a:gd name="T13" fmla="*/ 217 h 220"/>
                <a:gd name="T14" fmla="*/ 64 w 64"/>
                <a:gd name="T15" fmla="*/ 3 h 220"/>
                <a:gd name="T16" fmla="*/ 61 w 64"/>
                <a:gd name="T17" fmla="*/ 0 h 220"/>
                <a:gd name="T18" fmla="*/ 5 w 64"/>
                <a:gd name="T19" fmla="*/ 215 h 220"/>
                <a:gd name="T20" fmla="*/ 5 w 64"/>
                <a:gd name="T21" fmla="*/ 5 h 220"/>
                <a:gd name="T22" fmla="*/ 59 w 64"/>
                <a:gd name="T23" fmla="*/ 5 h 220"/>
                <a:gd name="T24" fmla="*/ 59 w 64"/>
                <a:gd name="T25" fmla="*/ 22 h 220"/>
                <a:gd name="T26" fmla="*/ 39 w 64"/>
                <a:gd name="T27" fmla="*/ 22 h 220"/>
                <a:gd name="T28" fmla="*/ 37 w 64"/>
                <a:gd name="T29" fmla="*/ 25 h 220"/>
                <a:gd name="T30" fmla="*/ 39 w 64"/>
                <a:gd name="T31" fmla="*/ 27 h 220"/>
                <a:gd name="T32" fmla="*/ 59 w 64"/>
                <a:gd name="T33" fmla="*/ 27 h 220"/>
                <a:gd name="T34" fmla="*/ 59 w 64"/>
                <a:gd name="T35" fmla="*/ 47 h 220"/>
                <a:gd name="T36" fmla="*/ 32 w 64"/>
                <a:gd name="T37" fmla="*/ 47 h 220"/>
                <a:gd name="T38" fmla="*/ 30 w 64"/>
                <a:gd name="T39" fmla="*/ 49 h 220"/>
                <a:gd name="T40" fmla="*/ 32 w 64"/>
                <a:gd name="T41" fmla="*/ 51 h 220"/>
                <a:gd name="T42" fmla="*/ 59 w 64"/>
                <a:gd name="T43" fmla="*/ 51 h 220"/>
                <a:gd name="T44" fmla="*/ 59 w 64"/>
                <a:gd name="T45" fmla="*/ 71 h 220"/>
                <a:gd name="T46" fmla="*/ 39 w 64"/>
                <a:gd name="T47" fmla="*/ 71 h 220"/>
                <a:gd name="T48" fmla="*/ 37 w 64"/>
                <a:gd name="T49" fmla="*/ 73 h 220"/>
                <a:gd name="T50" fmla="*/ 39 w 64"/>
                <a:gd name="T51" fmla="*/ 76 h 220"/>
                <a:gd name="T52" fmla="*/ 59 w 64"/>
                <a:gd name="T53" fmla="*/ 76 h 220"/>
                <a:gd name="T54" fmla="*/ 59 w 64"/>
                <a:gd name="T55" fmla="*/ 95 h 220"/>
                <a:gd name="T56" fmla="*/ 32 w 64"/>
                <a:gd name="T57" fmla="*/ 95 h 220"/>
                <a:gd name="T58" fmla="*/ 30 w 64"/>
                <a:gd name="T59" fmla="*/ 97 h 220"/>
                <a:gd name="T60" fmla="*/ 32 w 64"/>
                <a:gd name="T61" fmla="*/ 100 h 220"/>
                <a:gd name="T62" fmla="*/ 59 w 64"/>
                <a:gd name="T63" fmla="*/ 100 h 220"/>
                <a:gd name="T64" fmla="*/ 59 w 64"/>
                <a:gd name="T65" fmla="*/ 119 h 220"/>
                <a:gd name="T66" fmla="*/ 39 w 64"/>
                <a:gd name="T67" fmla="*/ 119 h 220"/>
                <a:gd name="T68" fmla="*/ 37 w 64"/>
                <a:gd name="T69" fmla="*/ 122 h 220"/>
                <a:gd name="T70" fmla="*/ 39 w 64"/>
                <a:gd name="T71" fmla="*/ 124 h 220"/>
                <a:gd name="T72" fmla="*/ 59 w 64"/>
                <a:gd name="T73" fmla="*/ 124 h 220"/>
                <a:gd name="T74" fmla="*/ 59 w 64"/>
                <a:gd name="T75" fmla="*/ 143 h 220"/>
                <a:gd name="T76" fmla="*/ 32 w 64"/>
                <a:gd name="T77" fmla="*/ 143 h 220"/>
                <a:gd name="T78" fmla="*/ 30 w 64"/>
                <a:gd name="T79" fmla="*/ 146 h 220"/>
                <a:gd name="T80" fmla="*/ 32 w 64"/>
                <a:gd name="T81" fmla="*/ 148 h 220"/>
                <a:gd name="T82" fmla="*/ 59 w 64"/>
                <a:gd name="T83" fmla="*/ 148 h 220"/>
                <a:gd name="T84" fmla="*/ 59 w 64"/>
                <a:gd name="T85" fmla="*/ 168 h 220"/>
                <a:gd name="T86" fmla="*/ 39 w 64"/>
                <a:gd name="T87" fmla="*/ 168 h 220"/>
                <a:gd name="T88" fmla="*/ 37 w 64"/>
                <a:gd name="T89" fmla="*/ 170 h 220"/>
                <a:gd name="T90" fmla="*/ 39 w 64"/>
                <a:gd name="T91" fmla="*/ 172 h 220"/>
                <a:gd name="T92" fmla="*/ 59 w 64"/>
                <a:gd name="T93" fmla="*/ 172 h 220"/>
                <a:gd name="T94" fmla="*/ 59 w 64"/>
                <a:gd name="T95" fmla="*/ 192 h 220"/>
                <a:gd name="T96" fmla="*/ 32 w 64"/>
                <a:gd name="T97" fmla="*/ 192 h 220"/>
                <a:gd name="T98" fmla="*/ 30 w 64"/>
                <a:gd name="T99" fmla="*/ 194 h 220"/>
                <a:gd name="T100" fmla="*/ 32 w 64"/>
                <a:gd name="T101" fmla="*/ 196 h 220"/>
                <a:gd name="T102" fmla="*/ 59 w 64"/>
                <a:gd name="T103" fmla="*/ 196 h 220"/>
                <a:gd name="T104" fmla="*/ 59 w 64"/>
                <a:gd name="T105" fmla="*/ 215 h 220"/>
                <a:gd name="T106" fmla="*/ 5 w 64"/>
                <a:gd name="T107" fmla="*/ 215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4" h="220">
                  <a:moveTo>
                    <a:pt x="6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8"/>
                    <a:pt x="1" y="220"/>
                    <a:pt x="3" y="220"/>
                  </a:cubicBezTo>
                  <a:cubicBezTo>
                    <a:pt x="61" y="220"/>
                    <a:pt x="61" y="220"/>
                    <a:pt x="61" y="220"/>
                  </a:cubicBezTo>
                  <a:cubicBezTo>
                    <a:pt x="63" y="220"/>
                    <a:pt x="64" y="218"/>
                    <a:pt x="64" y="217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1" y="0"/>
                  </a:cubicBezTo>
                  <a:close/>
                  <a:moveTo>
                    <a:pt x="5" y="21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8" y="22"/>
                    <a:pt x="37" y="24"/>
                    <a:pt x="37" y="25"/>
                  </a:cubicBezTo>
                  <a:cubicBezTo>
                    <a:pt x="37" y="26"/>
                    <a:pt x="38" y="27"/>
                    <a:pt x="39" y="27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0" y="48"/>
                    <a:pt x="30" y="49"/>
                  </a:cubicBezTo>
                  <a:cubicBezTo>
                    <a:pt x="30" y="50"/>
                    <a:pt x="31" y="51"/>
                    <a:pt x="32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38" y="71"/>
                    <a:pt x="37" y="72"/>
                    <a:pt x="37" y="73"/>
                  </a:cubicBezTo>
                  <a:cubicBezTo>
                    <a:pt x="37" y="74"/>
                    <a:pt x="38" y="76"/>
                    <a:pt x="39" y="76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1" y="95"/>
                    <a:pt x="30" y="96"/>
                    <a:pt x="30" y="97"/>
                  </a:cubicBezTo>
                  <a:cubicBezTo>
                    <a:pt x="30" y="99"/>
                    <a:pt x="31" y="100"/>
                    <a:pt x="32" y="100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8" y="119"/>
                    <a:pt x="37" y="120"/>
                    <a:pt x="37" y="122"/>
                  </a:cubicBezTo>
                  <a:cubicBezTo>
                    <a:pt x="37" y="123"/>
                    <a:pt x="38" y="124"/>
                    <a:pt x="39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9" y="143"/>
                    <a:pt x="59" y="143"/>
                    <a:pt x="59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1" y="143"/>
                    <a:pt x="30" y="144"/>
                    <a:pt x="30" y="146"/>
                  </a:cubicBezTo>
                  <a:cubicBezTo>
                    <a:pt x="30" y="147"/>
                    <a:pt x="31" y="148"/>
                    <a:pt x="32" y="148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38" y="168"/>
                    <a:pt x="37" y="169"/>
                    <a:pt x="37" y="170"/>
                  </a:cubicBezTo>
                  <a:cubicBezTo>
                    <a:pt x="37" y="171"/>
                    <a:pt x="38" y="172"/>
                    <a:pt x="39" y="172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1" y="192"/>
                    <a:pt x="30" y="193"/>
                    <a:pt x="30" y="194"/>
                  </a:cubicBezTo>
                  <a:cubicBezTo>
                    <a:pt x="30" y="195"/>
                    <a:pt x="31" y="196"/>
                    <a:pt x="32" y="196"/>
                  </a:cubicBezTo>
                  <a:cubicBezTo>
                    <a:pt x="59" y="196"/>
                    <a:pt x="59" y="196"/>
                    <a:pt x="59" y="196"/>
                  </a:cubicBezTo>
                  <a:cubicBezTo>
                    <a:pt x="59" y="215"/>
                    <a:pt x="59" y="215"/>
                    <a:pt x="59" y="215"/>
                  </a:cubicBezTo>
                  <a:lnTo>
                    <a:pt x="5" y="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endParaRPr>
            </a:p>
          </p:txBody>
        </p:sp>
      </p:grpSp>
      <p:sp>
        <p:nvSpPr>
          <p:cNvPr id="156" name="Rectangle 155"/>
          <p:cNvSpPr/>
          <p:nvPr/>
        </p:nvSpPr>
        <p:spPr>
          <a:xfrm>
            <a:off x="8466772" y="3974531"/>
            <a:ext cx="2925724" cy="65735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lt"/>
              <a:cs typeface="+mn-lt"/>
            </a:endParaRPr>
          </a:p>
          <a:p>
            <a:pPr marL="0" marR="0" lvl="0" indent="0" algn="l" defTabSz="1219170" rtl="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lt"/>
                <a:cs typeface="+mn-lt"/>
              </a:rPr>
              <a:t>Total 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lt"/>
                <a:cs typeface="+mn-lt"/>
              </a:rPr>
              <a:t>agricultural exports from India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lt"/>
                <a:cs typeface="+mn-lt"/>
              </a:rPr>
              <a:t> grew at a CAGR of 16.45 per cent over FY10-18 to reach US$ 38.21 billion in FY18.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7907429" y="2657853"/>
            <a:ext cx="2245706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lt"/>
                <a:cs typeface="+mn-lt"/>
              </a:rPr>
              <a:t>The average income of a farmer household at current prices is Rs 96,703 (US$ 1,505.27)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Picture: Agriculture </a:t>
            </a:r>
            <a:r>
              <a:rPr lang="en-US" dirty="0"/>
              <a:t>Industry </a:t>
            </a:r>
            <a:r>
              <a:rPr lang="en-US" dirty="0" smtClean="0"/>
              <a:t>in lndia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EEB394-AF10-40C1-BAE5-DEC0AF385072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 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CCBD51-9011-406E-92DB-441F78D0B4F4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 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7E23BE-C6CE-4577-A8AB-D0B4E468D525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 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7B0234-3548-4C25-BB9F-949E12BE5065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 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2935AE-BA62-4FB8-B995-82B7914E7B57}"/>
              </a:ext>
            </a:extLst>
          </p:cNvPr>
          <p:cNvSpPr txBox="1"/>
          <p:nvPr/>
        </p:nvSpPr>
        <p:spPr>
          <a:xfrm>
            <a:off x="4609381" y="118757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40D876-B41D-4AD5-A6B2-428DD58F26BD}"/>
              </a:ext>
            </a:extLst>
          </p:cNvPr>
          <p:cNvSpPr txBox="1"/>
          <p:nvPr/>
        </p:nvSpPr>
        <p:spPr>
          <a:xfrm>
            <a:off x="4888254" y="1660301"/>
            <a:ext cx="2415492" cy="4760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lt"/>
                <a:cs typeface="+mn-lt"/>
              </a:rPr>
              <a:t>India has the 10th largest arable land resources in the world.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84" name="Oval 12">
            <a:extLst>
              <a:ext uri="{FF2B5EF4-FFF2-40B4-BE49-F238E27FC236}">
                <a16:creationId xmlns:a16="http://schemas.microsoft.com/office/drawing/2014/main" id="{058FACE8-DCC3-40EC-B9B6-41CA70725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6564" y="2665841"/>
            <a:ext cx="924373" cy="924374"/>
          </a:xfrm>
          <a:prstGeom prst="ellips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C789D991-314F-4ABC-9ECE-BA6FEADEE4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4133" y="2934852"/>
            <a:ext cx="615988" cy="35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6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/>
      <p:bldP spid="82" grpId="0"/>
      <p:bldP spid="156" grpId="0"/>
      <p:bldP spid="157" grpId="0"/>
      <p:bldP spid="38" grpId="0"/>
      <p:bldP spid="8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4902084" y="1994413"/>
            <a:ext cx="2308256" cy="2308256"/>
          </a:xfrm>
          <a:custGeom>
            <a:avLst/>
            <a:gdLst>
              <a:gd name="connsiteX0" fmla="*/ 0 w 3355880"/>
              <a:gd name="connsiteY0" fmla="*/ 1677940 h 3355880"/>
              <a:gd name="connsiteX1" fmla="*/ 1677940 w 3355880"/>
              <a:gd name="connsiteY1" fmla="*/ 0 h 3355880"/>
              <a:gd name="connsiteX2" fmla="*/ 3355880 w 3355880"/>
              <a:gd name="connsiteY2" fmla="*/ 1677940 h 3355880"/>
              <a:gd name="connsiteX3" fmla="*/ 1677940 w 3355880"/>
              <a:gd name="connsiteY3" fmla="*/ 3355880 h 3355880"/>
              <a:gd name="connsiteX4" fmla="*/ 0 w 3355880"/>
              <a:gd name="connsiteY4" fmla="*/ 1677940 h 3355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5880" h="3355880">
                <a:moveTo>
                  <a:pt x="0" y="1677940"/>
                </a:moveTo>
                <a:cubicBezTo>
                  <a:pt x="0" y="751239"/>
                  <a:pt x="751239" y="0"/>
                  <a:pt x="1677940" y="0"/>
                </a:cubicBezTo>
                <a:cubicBezTo>
                  <a:pt x="2604641" y="0"/>
                  <a:pt x="3355880" y="751239"/>
                  <a:pt x="3355880" y="1677940"/>
                </a:cubicBezTo>
                <a:cubicBezTo>
                  <a:pt x="3355880" y="2604641"/>
                  <a:pt x="2604641" y="3355880"/>
                  <a:pt x="1677940" y="3355880"/>
                </a:cubicBezTo>
                <a:cubicBezTo>
                  <a:pt x="751239" y="3355880"/>
                  <a:pt x="0" y="2604641"/>
                  <a:pt x="0" y="1677940"/>
                </a:cubicBezTo>
                <a:close/>
              </a:path>
            </a:pathLst>
          </a:custGeom>
          <a:solidFill>
            <a:schemeClr val="bg2"/>
          </a:solidFill>
          <a:ln w="22225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1294132" tIns="253137" rIns="1294132" bIns="2770049" numCol="1" spcCol="1270" anchor="ctr" anchorCtr="0">
            <a:noAutofit/>
          </a:bodyPr>
          <a:lstStyle/>
          <a:p>
            <a:pPr algn="ctr" defTabSz="5333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rgbClr val="2B2B2D"/>
                </a:solidFill>
                <a:latin typeface="Open Sans Light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: Information Asymmetry for the Farmers in India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87644" y="1558470"/>
            <a:ext cx="2896369" cy="880241"/>
          </a:xfrm>
          <a:prstGeom prst="rect">
            <a:avLst/>
          </a:prstGeom>
        </p:spPr>
        <p:txBody>
          <a:bodyPr wrap="square" lIns="182880" rIns="182880" bIns="73152">
            <a:spAutoFit/>
          </a:bodyPr>
          <a:lstStyle/>
          <a:p>
            <a:pPr algn="r" defTabSz="1219170">
              <a:lnSpc>
                <a:spcPct val="95000"/>
              </a:lnSpc>
            </a:pPr>
            <a:r>
              <a:rPr lang="en-US" sz="1600" b="1" dirty="0">
                <a:solidFill>
                  <a:srgbClr val="FFFFFF"/>
                </a:solidFill>
                <a:latin typeface="Open Sans Light"/>
              </a:rPr>
              <a:t>Unaware of Best Practices</a:t>
            </a:r>
          </a:p>
          <a:p>
            <a:pPr algn="r" defTabSz="1219170">
              <a:lnSpc>
                <a:spcPct val="95000"/>
              </a:lnSpc>
            </a:pP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/>
              </a:rPr>
              <a:t>Unequitable access to latest technological innovations and detailed domain level information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161409" y="3897099"/>
            <a:ext cx="3027376" cy="704808"/>
          </a:xfrm>
          <a:prstGeom prst="rect">
            <a:avLst/>
          </a:prstGeom>
        </p:spPr>
        <p:txBody>
          <a:bodyPr wrap="square" lIns="182880" rIns="182880" bIns="73152">
            <a:spAutoFit/>
          </a:bodyPr>
          <a:lstStyle/>
          <a:p>
            <a:pPr algn="r" defTabSz="1219170">
              <a:lnSpc>
                <a:spcPct val="95000"/>
              </a:lnSpc>
            </a:pPr>
            <a:r>
              <a:rPr lang="en-US" sz="1600" b="1" dirty="0">
                <a:solidFill>
                  <a:srgbClr val="FFFFFF"/>
                </a:solidFill>
                <a:latin typeface="Open Sans Light"/>
              </a:rPr>
              <a:t>Lack of Market/ Awareness</a:t>
            </a:r>
          </a:p>
          <a:p>
            <a:pPr algn="r" defTabSz="1219170">
              <a:lnSpc>
                <a:spcPct val="95000"/>
              </a:lnSpc>
            </a:pP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/>
              </a:rPr>
              <a:t>Insufficient knowledge of market economics and price movements 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987632" y="1664504"/>
            <a:ext cx="3476781" cy="704808"/>
          </a:xfrm>
          <a:prstGeom prst="rect">
            <a:avLst/>
          </a:prstGeom>
        </p:spPr>
        <p:txBody>
          <a:bodyPr wrap="square" lIns="182880" rIns="182880" bIns="73152">
            <a:spAutoFit/>
          </a:bodyPr>
          <a:lstStyle/>
          <a:p>
            <a:pPr defTabSz="1219170">
              <a:lnSpc>
                <a:spcPct val="95000"/>
              </a:lnSpc>
            </a:pPr>
            <a:r>
              <a:rPr lang="en-US" sz="1600" b="1" dirty="0">
                <a:solidFill>
                  <a:srgbClr val="FFFFFF"/>
                </a:solidFill>
                <a:latin typeface="Open Sans Light"/>
              </a:rPr>
              <a:t>Increasing Climate Uncertainty</a:t>
            </a:r>
          </a:p>
          <a:p>
            <a:pPr defTabSz="1219170">
              <a:lnSpc>
                <a:spcPct val="95000"/>
              </a:lnSpc>
            </a:pP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/>
              </a:rPr>
              <a:t>Changing weather patterns, ecology changes and soil uncertainties disrupting yield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57758" y="3392217"/>
            <a:ext cx="3200320" cy="704808"/>
          </a:xfrm>
          <a:prstGeom prst="rect">
            <a:avLst/>
          </a:prstGeom>
        </p:spPr>
        <p:txBody>
          <a:bodyPr wrap="square" lIns="182880" rIns="182880" bIns="73152">
            <a:spAutoFit/>
          </a:bodyPr>
          <a:lstStyle/>
          <a:p>
            <a:pPr defTabSz="1219170">
              <a:lnSpc>
                <a:spcPct val="95000"/>
              </a:lnSpc>
            </a:pPr>
            <a:r>
              <a:rPr lang="en-US" sz="1600" b="1" dirty="0">
                <a:solidFill>
                  <a:srgbClr val="FFFFFF"/>
                </a:solidFill>
                <a:latin typeface="Open Sans Light"/>
              </a:rPr>
              <a:t>Resource Constraints</a:t>
            </a:r>
          </a:p>
          <a:p>
            <a:pPr defTabSz="1219170">
              <a:lnSpc>
                <a:spcPct val="95000"/>
              </a:lnSpc>
            </a:pP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/>
              </a:rPr>
              <a:t>Due to constraints like size of land, lack of irrigation, electricity and low-cost finance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7055162" y="3315361"/>
            <a:ext cx="258836" cy="184533"/>
          </a:xfrm>
          <a:prstGeom prst="line">
            <a:avLst/>
          </a:prstGeom>
          <a:ln w="12700" cap="sq" cmpd="sng">
            <a:solidFill>
              <a:schemeClr val="tx1"/>
            </a:solidFill>
            <a:round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5132910" y="2225237"/>
            <a:ext cx="1846605" cy="1846604"/>
          </a:xfrm>
          <a:custGeom>
            <a:avLst/>
            <a:gdLst>
              <a:gd name="connsiteX0" fmla="*/ 0 w 2684704"/>
              <a:gd name="connsiteY0" fmla="*/ 1342352 h 2684704"/>
              <a:gd name="connsiteX1" fmla="*/ 1342352 w 2684704"/>
              <a:gd name="connsiteY1" fmla="*/ 0 h 2684704"/>
              <a:gd name="connsiteX2" fmla="*/ 2684704 w 2684704"/>
              <a:gd name="connsiteY2" fmla="*/ 1342352 h 2684704"/>
              <a:gd name="connsiteX3" fmla="*/ 1342352 w 2684704"/>
              <a:gd name="connsiteY3" fmla="*/ 2684704 h 2684704"/>
              <a:gd name="connsiteX4" fmla="*/ 0 w 2684704"/>
              <a:gd name="connsiteY4" fmla="*/ 1342352 h 268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4704" h="2684704">
                <a:moveTo>
                  <a:pt x="0" y="1342352"/>
                </a:moveTo>
                <a:cubicBezTo>
                  <a:pt x="0" y="600991"/>
                  <a:pt x="600991" y="0"/>
                  <a:pt x="1342352" y="0"/>
                </a:cubicBezTo>
                <a:cubicBezTo>
                  <a:pt x="2083713" y="0"/>
                  <a:pt x="2684704" y="600991"/>
                  <a:pt x="2684704" y="1342352"/>
                </a:cubicBezTo>
                <a:cubicBezTo>
                  <a:pt x="2684704" y="2083713"/>
                  <a:pt x="2083713" y="2684704"/>
                  <a:pt x="1342352" y="2684704"/>
                </a:cubicBezTo>
                <a:cubicBezTo>
                  <a:pt x="600991" y="2684704"/>
                  <a:pt x="0" y="2083713"/>
                  <a:pt x="0" y="1342352"/>
                </a:cubicBezTo>
                <a:close/>
              </a:path>
            </a:pathLst>
          </a:custGeom>
          <a:solidFill>
            <a:schemeClr val="accent5"/>
          </a:solidFill>
          <a:ln w="3175" cmpd="sng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958544" tIns="246426" rIns="958544" bIns="2125720" numCol="1" spcCol="1270" anchor="ctr" anchorCtr="0">
            <a:noAutofit/>
          </a:bodyPr>
          <a:lstStyle/>
          <a:p>
            <a:pPr algn="ctr" defTabSz="5333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rgbClr val="2B2B2D"/>
                </a:solidFill>
                <a:latin typeface="Open Sans Light"/>
              </a:rPr>
              <a:t> </a:t>
            </a:r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>
            <a:off x="7245567" y="3283204"/>
            <a:ext cx="924372" cy="924374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2400">
              <a:solidFill>
                <a:srgbClr val="FFFFFF"/>
              </a:solidFill>
              <a:latin typeface="Open Sans Light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6721989" y="2369068"/>
            <a:ext cx="426346" cy="315249"/>
          </a:xfrm>
          <a:prstGeom prst="line">
            <a:avLst/>
          </a:prstGeom>
          <a:ln w="12700" cap="sq" cmpd="sng">
            <a:solidFill>
              <a:schemeClr val="tx1"/>
            </a:solidFill>
            <a:round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5363736" y="2456065"/>
            <a:ext cx="1384953" cy="1384953"/>
          </a:xfrm>
          <a:custGeom>
            <a:avLst/>
            <a:gdLst>
              <a:gd name="connsiteX0" fmla="*/ 0 w 2013528"/>
              <a:gd name="connsiteY0" fmla="*/ 1006764 h 2013528"/>
              <a:gd name="connsiteX1" fmla="*/ 1006764 w 2013528"/>
              <a:gd name="connsiteY1" fmla="*/ 0 h 2013528"/>
              <a:gd name="connsiteX2" fmla="*/ 2013528 w 2013528"/>
              <a:gd name="connsiteY2" fmla="*/ 1006764 h 2013528"/>
              <a:gd name="connsiteX3" fmla="*/ 1006764 w 2013528"/>
              <a:gd name="connsiteY3" fmla="*/ 2013528 h 2013528"/>
              <a:gd name="connsiteX4" fmla="*/ 0 w 2013528"/>
              <a:gd name="connsiteY4" fmla="*/ 1006764 h 2013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3528" h="2013528">
                <a:moveTo>
                  <a:pt x="0" y="1006764"/>
                </a:moveTo>
                <a:cubicBezTo>
                  <a:pt x="0" y="450744"/>
                  <a:pt x="450744" y="0"/>
                  <a:pt x="1006764" y="0"/>
                </a:cubicBezTo>
                <a:cubicBezTo>
                  <a:pt x="1562784" y="0"/>
                  <a:pt x="2013528" y="450744"/>
                  <a:pt x="2013528" y="1006764"/>
                </a:cubicBezTo>
                <a:cubicBezTo>
                  <a:pt x="2013528" y="1562784"/>
                  <a:pt x="1562784" y="2013528"/>
                  <a:pt x="1006764" y="2013528"/>
                </a:cubicBezTo>
                <a:cubicBezTo>
                  <a:pt x="450744" y="2013528"/>
                  <a:pt x="0" y="1562784"/>
                  <a:pt x="0" y="1006764"/>
                </a:cubicBezTo>
                <a:close/>
              </a:path>
            </a:pathLst>
          </a:custGeom>
          <a:solidFill>
            <a:schemeClr val="accent3"/>
          </a:solidFill>
          <a:ln w="3175" cmpd="sng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622956" tIns="236358" rIns="622956" bIns="1494815" numCol="1" spcCol="1270" anchor="ctr" anchorCtr="0">
            <a:noAutofit/>
          </a:bodyPr>
          <a:lstStyle/>
          <a:p>
            <a:pPr algn="ctr" defTabSz="5333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rgbClr val="2B2B2D"/>
                </a:solidFill>
                <a:latin typeface="Open Sans Light"/>
              </a:rPr>
              <a:t> 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5034167" y="3516911"/>
            <a:ext cx="580704" cy="408212"/>
          </a:xfrm>
          <a:prstGeom prst="line">
            <a:avLst/>
          </a:prstGeom>
          <a:ln w="12700" cap="sq" cmpd="sng">
            <a:solidFill>
              <a:schemeClr val="tx1"/>
            </a:solidFill>
            <a:round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4192188" y="3729766"/>
            <a:ext cx="924373" cy="924374"/>
          </a:xfrm>
          <a:prstGeom prst="ellips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240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5594561" y="2686890"/>
            <a:ext cx="923302" cy="923302"/>
          </a:xfrm>
          <a:custGeom>
            <a:avLst/>
            <a:gdLst>
              <a:gd name="connsiteX0" fmla="*/ 0 w 1342352"/>
              <a:gd name="connsiteY0" fmla="*/ 671176 h 1342352"/>
              <a:gd name="connsiteX1" fmla="*/ 671176 w 1342352"/>
              <a:gd name="connsiteY1" fmla="*/ 0 h 1342352"/>
              <a:gd name="connsiteX2" fmla="*/ 1342352 w 1342352"/>
              <a:gd name="connsiteY2" fmla="*/ 671176 h 1342352"/>
              <a:gd name="connsiteX3" fmla="*/ 671176 w 1342352"/>
              <a:gd name="connsiteY3" fmla="*/ 1342352 h 1342352"/>
              <a:gd name="connsiteX4" fmla="*/ 0 w 1342352"/>
              <a:gd name="connsiteY4" fmla="*/ 671176 h 134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352" h="1342352">
                <a:moveTo>
                  <a:pt x="0" y="671176"/>
                </a:moveTo>
                <a:cubicBezTo>
                  <a:pt x="0" y="300496"/>
                  <a:pt x="300496" y="0"/>
                  <a:pt x="671176" y="0"/>
                </a:cubicBezTo>
                <a:cubicBezTo>
                  <a:pt x="1041856" y="0"/>
                  <a:pt x="1342352" y="300496"/>
                  <a:pt x="1342352" y="671176"/>
                </a:cubicBezTo>
                <a:cubicBezTo>
                  <a:pt x="1342352" y="1041856"/>
                  <a:pt x="1041856" y="1342352"/>
                  <a:pt x="671176" y="1342352"/>
                </a:cubicBezTo>
                <a:cubicBezTo>
                  <a:pt x="300496" y="1342352"/>
                  <a:pt x="0" y="1041856"/>
                  <a:pt x="0" y="671176"/>
                </a:cubicBezTo>
                <a:close/>
              </a:path>
            </a:pathLst>
          </a:custGeom>
          <a:solidFill>
            <a:schemeClr val="accent1"/>
          </a:solidFill>
          <a:ln w="3175" cmpd="sng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81927" tIns="420932" rIns="281927" bIns="420932" numCol="1" spcCol="1270" anchor="ctr" anchorCtr="0">
            <a:noAutofit/>
          </a:bodyPr>
          <a:lstStyle/>
          <a:p>
            <a:pPr algn="ctr" defTabSz="5333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rgbClr val="2B2B2D"/>
                </a:solidFill>
                <a:latin typeface="Open Sans Light"/>
              </a:rPr>
              <a:t> 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5021898" y="2402141"/>
            <a:ext cx="1028511" cy="742796"/>
          </a:xfrm>
          <a:prstGeom prst="line">
            <a:avLst/>
          </a:prstGeom>
          <a:ln w="12700" cap="sq" cmpd="sng">
            <a:solidFill>
              <a:schemeClr val="tx1"/>
            </a:solidFill>
            <a:round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4192188" y="1656520"/>
            <a:ext cx="924373" cy="924374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240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7075442" y="1656520"/>
            <a:ext cx="924372" cy="924374"/>
          </a:xfrm>
          <a:prstGeom prst="ellipse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2400">
              <a:solidFill>
                <a:srgbClr val="FFFFFF"/>
              </a:solidFill>
              <a:latin typeface="Open Sans Light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8510" y="4013154"/>
            <a:ext cx="615988" cy="35574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4882" y="1812895"/>
            <a:ext cx="365494" cy="54682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4441" y="3591010"/>
            <a:ext cx="613591" cy="33039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5101" y="1875160"/>
            <a:ext cx="493009" cy="47227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7370CDA-6484-440F-BB39-12453E06AA3B}"/>
              </a:ext>
            </a:extLst>
          </p:cNvPr>
          <p:cNvCxnSpPr>
            <a:cxnSpLocks/>
          </p:cNvCxnSpPr>
          <p:nvPr/>
        </p:nvCxnSpPr>
        <p:spPr>
          <a:xfrm flipH="1" flipV="1">
            <a:off x="6056852" y="3164858"/>
            <a:ext cx="477360" cy="1423884"/>
          </a:xfrm>
          <a:prstGeom prst="line">
            <a:avLst/>
          </a:prstGeom>
          <a:ln w="12700" cap="sq" cmpd="sng">
            <a:solidFill>
              <a:schemeClr val="tx1"/>
            </a:solidFill>
            <a:round/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12">
            <a:extLst>
              <a:ext uri="{FF2B5EF4-FFF2-40B4-BE49-F238E27FC236}">
                <a16:creationId xmlns:a16="http://schemas.microsoft.com/office/drawing/2014/main" id="{FBD61E39-3732-4982-8846-8967F0FFF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4328" y="4540548"/>
            <a:ext cx="924372" cy="924374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24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BE1883-FC88-478A-AF0D-AB44437CF043}"/>
              </a:ext>
            </a:extLst>
          </p:cNvPr>
          <p:cNvSpPr/>
          <p:nvPr/>
        </p:nvSpPr>
        <p:spPr>
          <a:xfrm>
            <a:off x="7105221" y="4699087"/>
            <a:ext cx="4037700" cy="704808"/>
          </a:xfrm>
          <a:prstGeom prst="rect">
            <a:avLst/>
          </a:prstGeom>
        </p:spPr>
        <p:txBody>
          <a:bodyPr wrap="square" lIns="182880" rIns="182880" bIns="73152">
            <a:spAutoFit/>
          </a:bodyPr>
          <a:lstStyle/>
          <a:p>
            <a:pPr defTabSz="1219170">
              <a:lnSpc>
                <a:spcPct val="95000"/>
              </a:lnSpc>
            </a:pPr>
            <a:r>
              <a:rPr lang="en-US" sz="1600" b="1" dirty="0">
                <a:solidFill>
                  <a:srgbClr val="FFFFFF"/>
                </a:solidFill>
                <a:latin typeface="Open Sans Light"/>
              </a:rPr>
              <a:t>Limitations for Data Driven Decisions</a:t>
            </a:r>
          </a:p>
          <a:p>
            <a:pPr defTabSz="1219170">
              <a:lnSpc>
                <a:spcPct val="95000"/>
              </a:lnSpc>
            </a:pP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/>
              </a:rPr>
              <a:t>Lack of mechanism for assessing decisions based on data and forecasting trends</a:t>
            </a:r>
          </a:p>
        </p:txBody>
      </p:sp>
      <p:grpSp>
        <p:nvGrpSpPr>
          <p:cNvPr id="38" name="Group 26">
            <a:extLst>
              <a:ext uri="{FF2B5EF4-FFF2-40B4-BE49-F238E27FC236}">
                <a16:creationId xmlns:a16="http://schemas.microsoft.com/office/drawing/2014/main" id="{1EC55B20-2581-4CE9-B196-E363CE0B94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13006" y="4686955"/>
            <a:ext cx="456169" cy="583656"/>
            <a:chOff x="4138" y="-543"/>
            <a:chExt cx="229" cy="293"/>
          </a:xfrm>
        </p:grpSpPr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50BA85BB-7A4A-4639-871D-73CA4ED9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2" y="-470"/>
              <a:ext cx="205" cy="220"/>
            </a:xfrm>
            <a:custGeom>
              <a:avLst/>
              <a:gdLst>
                <a:gd name="T0" fmla="*/ 0 w 1802"/>
                <a:gd name="T1" fmla="*/ 1937 h 1937"/>
                <a:gd name="T2" fmla="*/ 0 w 1802"/>
                <a:gd name="T3" fmla="*/ 1937 h 1937"/>
                <a:gd name="T4" fmla="*/ 1343 w 1802"/>
                <a:gd name="T5" fmla="*/ 719 h 1937"/>
                <a:gd name="T6" fmla="*/ 1802 w 1802"/>
                <a:gd name="T7" fmla="*/ 0 h 1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2" h="1937">
                  <a:moveTo>
                    <a:pt x="0" y="1937"/>
                  </a:moveTo>
                  <a:lnTo>
                    <a:pt x="0" y="1937"/>
                  </a:lnTo>
                  <a:lnTo>
                    <a:pt x="1343" y="719"/>
                  </a:lnTo>
                  <a:lnTo>
                    <a:pt x="1802" y="0"/>
                  </a:ln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24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094AA463-1FD8-4ADD-AB05-9F6917A27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8" y="-543"/>
              <a:ext cx="105" cy="293"/>
            </a:xfrm>
            <a:custGeom>
              <a:avLst/>
              <a:gdLst>
                <a:gd name="T0" fmla="*/ 928 w 928"/>
                <a:gd name="T1" fmla="*/ 0 h 2575"/>
                <a:gd name="T2" fmla="*/ 928 w 928"/>
                <a:gd name="T3" fmla="*/ 0 h 2575"/>
                <a:gd name="T4" fmla="*/ 507 w 928"/>
                <a:gd name="T5" fmla="*/ 691 h 2575"/>
                <a:gd name="T6" fmla="*/ 0 w 928"/>
                <a:gd name="T7" fmla="*/ 2575 h 2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8" h="2575">
                  <a:moveTo>
                    <a:pt x="928" y="0"/>
                  </a:moveTo>
                  <a:lnTo>
                    <a:pt x="928" y="0"/>
                  </a:lnTo>
                  <a:lnTo>
                    <a:pt x="507" y="691"/>
                  </a:lnTo>
                  <a:lnTo>
                    <a:pt x="0" y="2575"/>
                  </a:ln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24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B7331D51-81D2-4250-8D7F-7F236DFE1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6" y="-464"/>
              <a:ext cx="119" cy="76"/>
            </a:xfrm>
            <a:custGeom>
              <a:avLst/>
              <a:gdLst>
                <a:gd name="T0" fmla="*/ 0 w 1050"/>
                <a:gd name="T1" fmla="*/ 0 h 666"/>
                <a:gd name="T2" fmla="*/ 0 w 1050"/>
                <a:gd name="T3" fmla="*/ 0 h 666"/>
                <a:gd name="T4" fmla="*/ 1050 w 1050"/>
                <a:gd name="T5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0" h="666">
                  <a:moveTo>
                    <a:pt x="0" y="0"/>
                  </a:moveTo>
                  <a:lnTo>
                    <a:pt x="0" y="0"/>
                  </a:lnTo>
                  <a:cubicBezTo>
                    <a:pt x="321" y="666"/>
                    <a:pt x="730" y="0"/>
                    <a:pt x="1050" y="666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24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FBEF418-8CA5-4B0B-9EE1-52D9B3707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8" y="-250"/>
              <a:ext cx="195" cy="0"/>
            </a:xfrm>
            <a:custGeom>
              <a:avLst/>
              <a:gdLst>
                <a:gd name="T0" fmla="*/ 0 w 1712"/>
                <a:gd name="T1" fmla="*/ 0 w 1712"/>
                <a:gd name="T2" fmla="*/ 1712 w 17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712">
                  <a:moveTo>
                    <a:pt x="0" y="0"/>
                  </a:moveTo>
                  <a:lnTo>
                    <a:pt x="0" y="0"/>
                  </a:lnTo>
                  <a:lnTo>
                    <a:pt x="1712" y="0"/>
                  </a:ln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24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8E13A949-7A3A-44BC-BD04-05E6DAFE6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" y="-507"/>
              <a:ext cx="52" cy="84"/>
            </a:xfrm>
            <a:custGeom>
              <a:avLst/>
              <a:gdLst>
                <a:gd name="T0" fmla="*/ 452 w 452"/>
                <a:gd name="T1" fmla="*/ 0 h 731"/>
                <a:gd name="T2" fmla="*/ 452 w 452"/>
                <a:gd name="T3" fmla="*/ 0 h 731"/>
                <a:gd name="T4" fmla="*/ 0 w 452"/>
                <a:gd name="T5" fmla="*/ 731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2" h="731">
                  <a:moveTo>
                    <a:pt x="452" y="0"/>
                  </a:moveTo>
                  <a:lnTo>
                    <a:pt x="452" y="0"/>
                  </a:lnTo>
                  <a:lnTo>
                    <a:pt x="0" y="731"/>
                  </a:ln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24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FA99AB6D-6A71-4DA2-A009-9DA8263DD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" y="-533"/>
              <a:ext cx="64" cy="104"/>
            </a:xfrm>
            <a:custGeom>
              <a:avLst/>
              <a:gdLst>
                <a:gd name="T0" fmla="*/ 555 w 555"/>
                <a:gd name="T1" fmla="*/ 0 h 917"/>
                <a:gd name="T2" fmla="*/ 555 w 555"/>
                <a:gd name="T3" fmla="*/ 0 h 917"/>
                <a:gd name="T4" fmla="*/ 0 w 555"/>
                <a:gd name="T5" fmla="*/ 917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5" h="917">
                  <a:moveTo>
                    <a:pt x="555" y="0"/>
                  </a:moveTo>
                  <a:lnTo>
                    <a:pt x="555" y="0"/>
                  </a:lnTo>
                  <a:lnTo>
                    <a:pt x="0" y="917"/>
                  </a:ln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2400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880FDE5-11EE-49FD-8646-2DD741260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" y="-296"/>
              <a:ext cx="36" cy="27"/>
            </a:xfrm>
            <a:custGeom>
              <a:avLst/>
              <a:gdLst>
                <a:gd name="T0" fmla="*/ 0 w 314"/>
                <a:gd name="T1" fmla="*/ 35 h 233"/>
                <a:gd name="T2" fmla="*/ 0 w 314"/>
                <a:gd name="T3" fmla="*/ 35 h 233"/>
                <a:gd name="T4" fmla="*/ 314 w 314"/>
                <a:gd name="T5" fmla="*/ 22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4" h="233">
                  <a:moveTo>
                    <a:pt x="0" y="35"/>
                  </a:moveTo>
                  <a:lnTo>
                    <a:pt x="0" y="35"/>
                  </a:lnTo>
                  <a:cubicBezTo>
                    <a:pt x="110" y="0"/>
                    <a:pt x="217" y="233"/>
                    <a:pt x="314" y="224"/>
                  </a:cubicBez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2400">
                <a:solidFill>
                  <a:srgbClr val="FFFFFF"/>
                </a:solidFill>
                <a:latin typeface="Open Sans Light"/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B4B163B8-C618-3448-9A2D-158242D9E851}"/>
              </a:ext>
            </a:extLst>
          </p:cNvPr>
          <p:cNvSpPr/>
          <p:nvPr/>
        </p:nvSpPr>
        <p:spPr>
          <a:xfrm>
            <a:off x="1234415" y="1792506"/>
            <a:ext cx="2896369" cy="500137"/>
          </a:xfrm>
          <a:prstGeom prst="rect">
            <a:avLst/>
          </a:prstGeom>
        </p:spPr>
        <p:txBody>
          <a:bodyPr wrap="square" lIns="182880" rIns="182880" bIns="73152">
            <a:spAutoFit/>
          </a:bodyPr>
          <a:lstStyle/>
          <a:p>
            <a:pPr algn="r" defTabSz="1219170">
              <a:lnSpc>
                <a:spcPct val="95000"/>
              </a:lnSpc>
            </a:pP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 Light"/>
              </a:rPr>
              <a:t>Crop loss of </a:t>
            </a:r>
            <a:r>
              <a:rPr 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 Light"/>
              </a:rPr>
              <a:t>15.7%</a:t>
            </a:r>
            <a:r>
              <a:rPr lang="en-US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 Light"/>
              </a:rPr>
              <a:t> annually due to pest attacks ~US$ 36 billion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50B157D-7DE8-3949-8957-E02B7993A3FA}"/>
              </a:ext>
            </a:extLst>
          </p:cNvPr>
          <p:cNvSpPr/>
          <p:nvPr/>
        </p:nvSpPr>
        <p:spPr>
          <a:xfrm>
            <a:off x="8134282" y="3539481"/>
            <a:ext cx="2896369" cy="675570"/>
          </a:xfrm>
          <a:prstGeom prst="rect">
            <a:avLst/>
          </a:prstGeom>
        </p:spPr>
        <p:txBody>
          <a:bodyPr wrap="square" lIns="182880" rIns="182880" bIns="73152">
            <a:spAutoFit/>
          </a:bodyPr>
          <a:lstStyle/>
          <a:p>
            <a:pPr algn="r" defTabSz="1219170">
              <a:lnSpc>
                <a:spcPct val="95000"/>
              </a:lnSpc>
            </a:pPr>
            <a:r>
              <a:rPr lang="en-IN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 Light"/>
              </a:rPr>
              <a:t>85%</a:t>
            </a:r>
            <a:r>
              <a:rPr lang="en-IN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 Light"/>
              </a:rPr>
              <a:t> of operational land holdings are less than 2 hectares and account for 45% of total cropped area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AD14EE8-6DA9-4644-8430-F1C0EE153677}"/>
              </a:ext>
            </a:extLst>
          </p:cNvPr>
          <p:cNvSpPr/>
          <p:nvPr/>
        </p:nvSpPr>
        <p:spPr>
          <a:xfrm>
            <a:off x="1257970" y="3931233"/>
            <a:ext cx="2896369" cy="675570"/>
          </a:xfrm>
          <a:prstGeom prst="rect">
            <a:avLst/>
          </a:prstGeom>
        </p:spPr>
        <p:txBody>
          <a:bodyPr wrap="square" lIns="182880" rIns="182880" bIns="73152">
            <a:spAutoFit/>
          </a:bodyPr>
          <a:lstStyle/>
          <a:p>
            <a:pPr algn="r" defTabSz="1219170">
              <a:lnSpc>
                <a:spcPct val="95000"/>
              </a:lnSpc>
            </a:pPr>
            <a:r>
              <a:rPr lang="en-IN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 Light"/>
              </a:rPr>
              <a:t>Incomes of all farmers declined at </a:t>
            </a:r>
            <a:r>
              <a:rPr lang="en-IN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 Light"/>
              </a:rPr>
              <a:t>1.36%</a:t>
            </a:r>
            <a:r>
              <a:rPr lang="en-IN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 Light"/>
              </a:rPr>
              <a:t> per annum between </a:t>
            </a:r>
          </a:p>
          <a:p>
            <a:pPr algn="r" defTabSz="1219170">
              <a:lnSpc>
                <a:spcPct val="95000"/>
              </a:lnSpc>
            </a:pPr>
            <a:r>
              <a:rPr lang="en-IN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 Light"/>
              </a:rPr>
              <a:t>2011-12 and 2015-16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D83AE9-8B9A-5747-AEE3-7400492205ED}"/>
              </a:ext>
            </a:extLst>
          </p:cNvPr>
          <p:cNvSpPr/>
          <p:nvPr/>
        </p:nvSpPr>
        <p:spPr>
          <a:xfrm>
            <a:off x="7864918" y="1808396"/>
            <a:ext cx="2896369" cy="500137"/>
          </a:xfrm>
          <a:prstGeom prst="rect">
            <a:avLst/>
          </a:prstGeom>
        </p:spPr>
        <p:txBody>
          <a:bodyPr wrap="square" lIns="182880" rIns="182880" bIns="73152">
            <a:spAutoFit/>
          </a:bodyPr>
          <a:lstStyle/>
          <a:p>
            <a:pPr algn="r" defTabSz="1219170">
              <a:lnSpc>
                <a:spcPct val="95000"/>
              </a:lnSpc>
            </a:pPr>
            <a:r>
              <a:rPr lang="en-IN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 Light"/>
              </a:rPr>
              <a:t>Climate change could reduce farm incomes by </a:t>
            </a:r>
            <a:r>
              <a:rPr lang="en-IN" sz="1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 Light"/>
              </a:rPr>
              <a:t>15-18%</a:t>
            </a:r>
            <a:endParaRPr lang="en-IN" sz="1200" b="1" dirty="0">
              <a:solidFill>
                <a:schemeClr val="accent1">
                  <a:lumMod val="20000"/>
                  <a:lumOff val="80000"/>
                </a:schemeClr>
              </a:solidFill>
              <a:latin typeface="Open Sans Light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7CB5FE0-473C-1A44-A99A-33F79E2C3ACA}"/>
              </a:ext>
            </a:extLst>
          </p:cNvPr>
          <p:cNvSpPr/>
          <p:nvPr/>
        </p:nvSpPr>
        <p:spPr>
          <a:xfrm>
            <a:off x="7011423" y="4808303"/>
            <a:ext cx="3155118" cy="470898"/>
          </a:xfrm>
          <a:prstGeom prst="rect">
            <a:avLst/>
          </a:prstGeom>
        </p:spPr>
        <p:txBody>
          <a:bodyPr wrap="square" lIns="182880" rIns="182880" bIns="73152">
            <a:spAutoFit/>
          </a:bodyPr>
          <a:lstStyle/>
          <a:p>
            <a:pPr algn="r" defTabSz="1219170">
              <a:lnSpc>
                <a:spcPct val="95000"/>
              </a:lnSpc>
            </a:pPr>
            <a:r>
              <a:rPr lang="en-IN" sz="1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 Light"/>
              </a:rPr>
              <a:t>Most data is scattered on different databases and even offline</a:t>
            </a:r>
          </a:p>
        </p:txBody>
      </p:sp>
    </p:spTree>
    <p:extLst>
      <p:ext uri="{BB962C8B-B14F-4D97-AF65-F5344CB8AC3E}">
        <p14:creationId xmlns:p14="http://schemas.microsoft.com/office/powerpoint/2010/main" val="2670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/>
      <p:bldP spid="23" grpId="1"/>
      <p:bldP spid="28" grpId="0"/>
      <p:bldP spid="28" grpId="1"/>
      <p:bldP spid="29" grpId="0"/>
      <p:bldP spid="29" grpId="1"/>
      <p:bldP spid="30" grpId="0"/>
      <p:bldP spid="30" grpId="1"/>
      <p:bldP spid="25" grpId="0" animBg="1"/>
      <p:bldP spid="17" grpId="0" animBg="1"/>
      <p:bldP spid="26" grpId="0" animBg="1"/>
      <p:bldP spid="7" grpId="0" animBg="1"/>
      <p:bldP spid="34" grpId="0" animBg="1"/>
      <p:bldP spid="9" grpId="0" animBg="1"/>
      <p:bldP spid="10" grpId="0" animBg="1"/>
      <p:bldP spid="36" grpId="0" animBg="1"/>
      <p:bldP spid="37" grpId="0"/>
      <p:bldP spid="37" grpId="1"/>
      <p:bldP spid="48" grpId="0"/>
      <p:bldP spid="51" grpId="0"/>
      <p:bldP spid="52" grpId="0"/>
      <p:bldP spid="54" grpId="0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Initial Plan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93C300-A625-43B5-907B-75711A15EA8E}"/>
              </a:ext>
            </a:extLst>
          </p:cNvPr>
          <p:cNvSpPr/>
          <p:nvPr/>
        </p:nvSpPr>
        <p:spPr>
          <a:xfrm>
            <a:off x="2389937" y="1780331"/>
            <a:ext cx="864096" cy="864096"/>
          </a:xfrm>
          <a:prstGeom prst="ellipse">
            <a:avLst/>
          </a:prstGeom>
          <a:solidFill>
            <a:schemeClr val="accent1">
              <a:alpha val="69804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01a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255D03-CC65-4B60-88CB-8470D906C1D9}"/>
              </a:ext>
            </a:extLst>
          </p:cNvPr>
          <p:cNvSpPr/>
          <p:nvPr/>
        </p:nvSpPr>
        <p:spPr>
          <a:xfrm>
            <a:off x="3857028" y="3449420"/>
            <a:ext cx="864096" cy="864096"/>
          </a:xfrm>
          <a:prstGeom prst="ellipse">
            <a:avLst/>
          </a:prstGeom>
          <a:solidFill>
            <a:schemeClr val="accent1">
              <a:alpha val="69804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02AF81-718A-44EB-AB1A-DD5798F55FC9}"/>
              </a:ext>
            </a:extLst>
          </p:cNvPr>
          <p:cNvSpPr/>
          <p:nvPr/>
        </p:nvSpPr>
        <p:spPr>
          <a:xfrm>
            <a:off x="5655622" y="2212379"/>
            <a:ext cx="864096" cy="864096"/>
          </a:xfrm>
          <a:prstGeom prst="ellipse">
            <a:avLst/>
          </a:prstGeom>
          <a:solidFill>
            <a:schemeClr val="accent1">
              <a:alpha val="69804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03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04C174-04ED-43E9-A5F5-81ECFC9C621E}"/>
              </a:ext>
            </a:extLst>
          </p:cNvPr>
          <p:cNvCxnSpPr>
            <a:cxnSpLocks/>
            <a:stCxn id="3" idx="5"/>
            <a:endCxn id="4" idx="1"/>
          </p:cNvCxnSpPr>
          <p:nvPr/>
        </p:nvCxnSpPr>
        <p:spPr>
          <a:xfrm>
            <a:off x="3127489" y="2517883"/>
            <a:ext cx="856083" cy="105808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E8D316-C331-4E06-9053-7AA9F043C651}"/>
              </a:ext>
            </a:extLst>
          </p:cNvPr>
          <p:cNvCxnSpPr>
            <a:cxnSpLocks/>
            <a:endCxn id="4" idx="7"/>
          </p:cNvCxnSpPr>
          <p:nvPr/>
        </p:nvCxnSpPr>
        <p:spPr>
          <a:xfrm flipH="1">
            <a:off x="4594580" y="2853456"/>
            <a:ext cx="1095181" cy="72250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D91EE48-41DE-4A05-896F-BCBA757DFA4C}"/>
              </a:ext>
            </a:extLst>
          </p:cNvPr>
          <p:cNvSpPr/>
          <p:nvPr/>
        </p:nvSpPr>
        <p:spPr>
          <a:xfrm>
            <a:off x="7982262" y="1356357"/>
            <a:ext cx="886968" cy="791907"/>
          </a:xfrm>
          <a:prstGeom prst="ellipse">
            <a:avLst/>
          </a:prstGeom>
          <a:solidFill>
            <a:schemeClr val="accent1">
              <a:alpha val="69804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04a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37BA16-3DB8-458F-BE24-4426052D1B41}"/>
              </a:ext>
            </a:extLst>
          </p:cNvPr>
          <p:cNvSpPr/>
          <p:nvPr/>
        </p:nvSpPr>
        <p:spPr>
          <a:xfrm>
            <a:off x="1980914" y="3322890"/>
            <a:ext cx="864000" cy="864000"/>
          </a:xfrm>
          <a:prstGeom prst="ellipse">
            <a:avLst/>
          </a:prstGeom>
          <a:solidFill>
            <a:schemeClr val="accent1">
              <a:alpha val="69804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01b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654ACC-AB99-4F7B-97A8-5E89EE0D53C8}"/>
              </a:ext>
            </a:extLst>
          </p:cNvPr>
          <p:cNvSpPr/>
          <p:nvPr/>
        </p:nvSpPr>
        <p:spPr>
          <a:xfrm>
            <a:off x="1014531" y="3999970"/>
            <a:ext cx="1807454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sz="1100" dirty="0"/>
              <a:t>Supplementary Information – User Geotag, Profile Information, Weather etc.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E50FC5B-97F5-4587-BB3A-BB39D0BA0107}"/>
              </a:ext>
            </a:extLst>
          </p:cNvPr>
          <p:cNvSpPr/>
          <p:nvPr/>
        </p:nvSpPr>
        <p:spPr>
          <a:xfrm>
            <a:off x="10215675" y="2855305"/>
            <a:ext cx="864096" cy="864096"/>
          </a:xfrm>
          <a:prstGeom prst="ellipse">
            <a:avLst/>
          </a:prstGeom>
          <a:solidFill>
            <a:schemeClr val="accent5">
              <a:alpha val="69804"/>
            </a:schemeClr>
          </a:solidFill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05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0E46F5B-4995-4E20-8927-8B6F8B9999A0}"/>
              </a:ext>
            </a:extLst>
          </p:cNvPr>
          <p:cNvSpPr/>
          <p:nvPr/>
        </p:nvSpPr>
        <p:spPr>
          <a:xfrm>
            <a:off x="1179849" y="1986355"/>
            <a:ext cx="1256367" cy="4520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en-US" sz="1100" dirty="0"/>
              <a:t>Speech and Text Based Query Input from Farmers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6A15CFE-E076-4AC8-9B0C-A7EEFEBC3EE2}"/>
              </a:ext>
            </a:extLst>
          </p:cNvPr>
          <p:cNvSpPr/>
          <p:nvPr/>
        </p:nvSpPr>
        <p:spPr>
          <a:xfrm>
            <a:off x="3666995" y="4468935"/>
            <a:ext cx="1437376" cy="10547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en-US" sz="1100" dirty="0"/>
              <a:t>Conversion of Speech to Text</a:t>
            </a:r>
          </a:p>
          <a:p>
            <a:pPr>
              <a:lnSpc>
                <a:spcPct val="89000"/>
              </a:lnSpc>
            </a:pPr>
            <a:endParaRPr lang="en-US" sz="1100" dirty="0">
              <a:solidFill>
                <a:schemeClr val="accent1"/>
              </a:solidFill>
            </a:endParaRPr>
          </a:p>
          <a:p>
            <a:pPr>
              <a:lnSpc>
                <a:spcPct val="89000"/>
              </a:lnSpc>
            </a:pPr>
            <a:r>
              <a:rPr lang="en-US" sz="1100" u="sng" dirty="0">
                <a:solidFill>
                  <a:schemeClr val="accent1"/>
                </a:solidFill>
              </a:rPr>
              <a:t>Toolkits: </a:t>
            </a:r>
          </a:p>
          <a:p>
            <a:pPr marL="171450" indent="-171450">
              <a:lnSpc>
                <a:spcPct val="89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/>
                </a:solidFill>
              </a:rPr>
              <a:t>Amazon Transcribe</a:t>
            </a:r>
          </a:p>
          <a:p>
            <a:pPr marL="171450" indent="-171450">
              <a:lnSpc>
                <a:spcPct val="89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/>
                </a:solidFill>
              </a:rPr>
              <a:t>Azure Speech - Text </a:t>
            </a:r>
          </a:p>
          <a:p>
            <a:pPr marL="171450" indent="-171450">
              <a:lnSpc>
                <a:spcPct val="89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/>
                </a:solidFill>
              </a:rPr>
              <a:t>Indic NLP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D476A1A-6B85-443A-A320-3E536DF96B9D}"/>
              </a:ext>
            </a:extLst>
          </p:cNvPr>
          <p:cNvSpPr/>
          <p:nvPr/>
        </p:nvSpPr>
        <p:spPr>
          <a:xfrm>
            <a:off x="5470741" y="3223057"/>
            <a:ext cx="1610770" cy="1958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en-US" sz="1100" dirty="0"/>
              <a:t>Context Detection, Sematic Parsing, POS Tagging, Paraphrases</a:t>
            </a:r>
          </a:p>
          <a:p>
            <a:pPr>
              <a:lnSpc>
                <a:spcPct val="89000"/>
              </a:lnSpc>
            </a:pPr>
            <a:endParaRPr lang="en-US" sz="1100" dirty="0"/>
          </a:p>
          <a:p>
            <a:pPr>
              <a:lnSpc>
                <a:spcPct val="89000"/>
              </a:lnSpc>
            </a:pPr>
            <a:r>
              <a:rPr lang="en-US" sz="1100" dirty="0"/>
              <a:t> </a:t>
            </a:r>
            <a:r>
              <a:rPr lang="en-US" sz="1100" u="sng" dirty="0">
                <a:solidFill>
                  <a:schemeClr val="accent1"/>
                </a:solidFill>
              </a:rPr>
              <a:t>Models: </a:t>
            </a:r>
          </a:p>
          <a:p>
            <a:pPr marL="171450" indent="-171450">
              <a:lnSpc>
                <a:spcPct val="89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/>
                </a:solidFill>
              </a:rPr>
              <a:t>CNNs, RNNs &amp; LSTMs</a:t>
            </a:r>
          </a:p>
          <a:p>
            <a:pPr>
              <a:lnSpc>
                <a:spcPct val="89000"/>
              </a:lnSpc>
            </a:pPr>
            <a:endParaRPr lang="en-US" sz="1100" dirty="0">
              <a:solidFill>
                <a:schemeClr val="accent1"/>
              </a:solidFill>
            </a:endParaRPr>
          </a:p>
          <a:p>
            <a:pPr>
              <a:lnSpc>
                <a:spcPct val="89000"/>
              </a:lnSpc>
            </a:pPr>
            <a:r>
              <a:rPr lang="en-US" sz="1100" u="sng" dirty="0">
                <a:solidFill>
                  <a:schemeClr val="accent1"/>
                </a:solidFill>
              </a:rPr>
              <a:t>Toolkits:</a:t>
            </a:r>
          </a:p>
          <a:p>
            <a:pPr marL="171450" indent="-171450">
              <a:lnSpc>
                <a:spcPct val="89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/>
                </a:solidFill>
              </a:rPr>
              <a:t>Google Diaglogflow</a:t>
            </a:r>
          </a:p>
          <a:p>
            <a:pPr>
              <a:lnSpc>
                <a:spcPct val="89000"/>
              </a:lnSpc>
            </a:pPr>
            <a:endParaRPr lang="en-US" sz="1100" dirty="0">
              <a:solidFill>
                <a:schemeClr val="accent1"/>
              </a:solidFill>
            </a:endParaRPr>
          </a:p>
          <a:p>
            <a:pPr>
              <a:lnSpc>
                <a:spcPct val="89000"/>
              </a:lnSpc>
            </a:pPr>
            <a:r>
              <a:rPr lang="en-US" sz="1100" u="sng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Training Data:</a:t>
            </a:r>
          </a:p>
          <a:p>
            <a:pPr marL="171450" indent="-171450">
              <a:lnSpc>
                <a:spcPct val="89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KCC Data</a:t>
            </a:r>
          </a:p>
          <a:p>
            <a:pPr>
              <a:lnSpc>
                <a:spcPct val="89000"/>
              </a:lnSpc>
            </a:pPr>
            <a:endParaRPr lang="en-US" sz="11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313E90D-48C3-43DE-919B-CFFFB818D0BB}"/>
              </a:ext>
            </a:extLst>
          </p:cNvPr>
          <p:cNvSpPr/>
          <p:nvPr/>
        </p:nvSpPr>
        <p:spPr>
          <a:xfrm>
            <a:off x="10053707" y="3829946"/>
            <a:ext cx="1581387" cy="4520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89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Response to User</a:t>
            </a:r>
          </a:p>
          <a:p>
            <a:pPr marL="171450" indent="-171450">
              <a:lnSpc>
                <a:spcPct val="89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Collection of Feedback</a:t>
            </a:r>
          </a:p>
          <a:p>
            <a:pPr marL="171450" indent="-171450">
              <a:lnSpc>
                <a:spcPct val="89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Yield Predictions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8F40AE2-38B1-4DBD-B265-B3EF077F78E4}"/>
              </a:ext>
            </a:extLst>
          </p:cNvPr>
          <p:cNvSpPr/>
          <p:nvPr/>
        </p:nvSpPr>
        <p:spPr>
          <a:xfrm>
            <a:off x="7801581" y="2338998"/>
            <a:ext cx="1660451" cy="1657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en-US" sz="1100" dirty="0"/>
              <a:t>Connection to Knowledge</a:t>
            </a:r>
          </a:p>
          <a:p>
            <a:pPr>
              <a:lnSpc>
                <a:spcPct val="89000"/>
              </a:lnSpc>
            </a:pPr>
            <a:r>
              <a:rPr lang="en-US" sz="1100" dirty="0"/>
              <a:t>Bank to Answer farmer queries on best practices</a:t>
            </a:r>
          </a:p>
          <a:p>
            <a:pPr>
              <a:lnSpc>
                <a:spcPct val="89000"/>
              </a:lnSpc>
            </a:pPr>
            <a:endParaRPr lang="en-US" sz="1100" dirty="0"/>
          </a:p>
          <a:p>
            <a:pPr>
              <a:lnSpc>
                <a:spcPct val="89000"/>
              </a:lnSpc>
            </a:pPr>
            <a:r>
              <a:rPr lang="en-US" sz="11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Toolkits:</a:t>
            </a:r>
          </a:p>
          <a:p>
            <a:pPr marL="171450" indent="-171450">
              <a:lnSpc>
                <a:spcPct val="89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Azure QnA</a:t>
            </a:r>
          </a:p>
          <a:p>
            <a:pPr marL="171450" indent="-171450">
              <a:lnSpc>
                <a:spcPct val="89000"/>
              </a:lnSpc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89000"/>
              </a:lnSpc>
            </a:pPr>
            <a:r>
              <a:rPr lang="en-US" sz="11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Data:</a:t>
            </a:r>
          </a:p>
          <a:p>
            <a:pPr marL="171450" indent="-171450">
              <a:lnSpc>
                <a:spcPct val="89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Secondary Sources</a:t>
            </a:r>
          </a:p>
          <a:p>
            <a:pPr>
              <a:lnSpc>
                <a:spcPct val="89000"/>
              </a:lnSpc>
            </a:pPr>
            <a:endParaRPr lang="en-US" sz="11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89000"/>
              </a:lnSpc>
            </a:pPr>
            <a:endParaRPr lang="en-US" sz="1100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199CDFD-36BC-43C0-A0E5-2800F4C2FF13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6519718" y="1848886"/>
            <a:ext cx="1506916" cy="79554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>
            <a:extLst>
              <a:ext uri="{FF2B5EF4-FFF2-40B4-BE49-F238E27FC236}">
                <a16:creationId xmlns:a16="http://schemas.microsoft.com/office/drawing/2014/main" id="{F6782FA5-8B65-4CDB-A401-4B1798E0C650}"/>
              </a:ext>
            </a:extLst>
          </p:cNvPr>
          <p:cNvSpPr/>
          <p:nvPr/>
        </p:nvSpPr>
        <p:spPr>
          <a:xfrm>
            <a:off x="8026634" y="4004544"/>
            <a:ext cx="886968" cy="791907"/>
          </a:xfrm>
          <a:prstGeom prst="ellipse">
            <a:avLst/>
          </a:prstGeom>
          <a:solidFill>
            <a:schemeClr val="accent1">
              <a:alpha val="69804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04b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7899DA8-107D-4289-8A5E-6357DA384FFA}"/>
              </a:ext>
            </a:extLst>
          </p:cNvPr>
          <p:cNvCxnSpPr>
            <a:cxnSpLocks/>
          </p:cNvCxnSpPr>
          <p:nvPr/>
        </p:nvCxnSpPr>
        <p:spPr>
          <a:xfrm>
            <a:off x="6498275" y="2853456"/>
            <a:ext cx="1581387" cy="142853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A1968BC-FD8F-4BC4-A883-40BAD7930888}"/>
              </a:ext>
            </a:extLst>
          </p:cNvPr>
          <p:cNvSpPr/>
          <p:nvPr/>
        </p:nvSpPr>
        <p:spPr>
          <a:xfrm>
            <a:off x="7823503" y="4896834"/>
            <a:ext cx="1906763" cy="15068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en-US" sz="1100" dirty="0"/>
              <a:t>Machine learning model to predict crop yield, give automatic alerts</a:t>
            </a:r>
          </a:p>
          <a:p>
            <a:pPr>
              <a:lnSpc>
                <a:spcPct val="89000"/>
              </a:lnSpc>
            </a:pPr>
            <a:endParaRPr lang="en-US" sz="1100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89000"/>
              </a:lnSpc>
            </a:pPr>
            <a:r>
              <a:rPr lang="en-US" sz="11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Models:</a:t>
            </a:r>
          </a:p>
          <a:p>
            <a:pPr marL="171450" indent="-171450">
              <a:lnSpc>
                <a:spcPct val="89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Decision Trees, SVMs, ANN</a:t>
            </a:r>
          </a:p>
          <a:p>
            <a:pPr>
              <a:lnSpc>
                <a:spcPct val="89000"/>
              </a:lnSpc>
            </a:pPr>
            <a:endParaRPr lang="en-US" sz="1100" u="sng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89000"/>
              </a:lnSpc>
            </a:pPr>
            <a:r>
              <a:rPr lang="en-US" sz="1100" u="sng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Training Data:</a:t>
            </a:r>
          </a:p>
          <a:p>
            <a:pPr marL="171450" indent="-171450">
              <a:lnSpc>
                <a:spcPct val="89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Historical Data</a:t>
            </a:r>
          </a:p>
          <a:p>
            <a:pPr marL="171450" indent="-171450">
              <a:lnSpc>
                <a:spcPct val="89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Weather Data, Disease Data</a:t>
            </a:r>
          </a:p>
        </p:txBody>
      </p:sp>
      <p:sp>
        <p:nvSpPr>
          <p:cNvPr id="141" name="Arrow: Right 140">
            <a:extLst>
              <a:ext uri="{FF2B5EF4-FFF2-40B4-BE49-F238E27FC236}">
                <a16:creationId xmlns:a16="http://schemas.microsoft.com/office/drawing/2014/main" id="{ABB12673-00F7-4D94-8409-09EF4951D359}"/>
              </a:ext>
            </a:extLst>
          </p:cNvPr>
          <p:cNvSpPr/>
          <p:nvPr/>
        </p:nvSpPr>
        <p:spPr>
          <a:xfrm>
            <a:off x="9301163" y="3202783"/>
            <a:ext cx="643853" cy="24021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61316AD6-7FE8-4090-9097-F894D4D75A47}"/>
              </a:ext>
            </a:extLst>
          </p:cNvPr>
          <p:cNvCxnSpPr>
            <a:cxnSpLocks/>
            <a:endCxn id="11" idx="7"/>
          </p:cNvCxnSpPr>
          <p:nvPr/>
        </p:nvCxnSpPr>
        <p:spPr>
          <a:xfrm flipH="1">
            <a:off x="2718384" y="2853456"/>
            <a:ext cx="704786" cy="59596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97802328-B9E1-47C3-8BAF-C79B1B0DB07C}"/>
              </a:ext>
            </a:extLst>
          </p:cNvPr>
          <p:cNvSpPr/>
          <p:nvPr/>
        </p:nvSpPr>
        <p:spPr>
          <a:xfrm rot="5400000">
            <a:off x="10325796" y="2147051"/>
            <a:ext cx="643853" cy="24021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E4182BE-6EE1-4593-AC3A-9177386E592C}"/>
              </a:ext>
            </a:extLst>
          </p:cNvPr>
          <p:cNvSpPr/>
          <p:nvPr/>
        </p:nvSpPr>
        <p:spPr>
          <a:xfrm>
            <a:off x="10215675" y="1657021"/>
            <a:ext cx="956066" cy="301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9000"/>
              </a:lnSpc>
            </a:pPr>
            <a:r>
              <a:rPr lang="en-US" sz="1100" dirty="0"/>
              <a:t>Tailored Alerts</a:t>
            </a:r>
          </a:p>
          <a:p>
            <a:pPr marL="171450" indent="-171450">
              <a:lnSpc>
                <a:spcPct val="89000"/>
              </a:lnSpc>
              <a:buFont typeface="Arial" panose="020B0604020202020204" pitchFamily="34" charset="0"/>
              <a:buChar char="•"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739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9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1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2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3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1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2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7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0" grpId="0" animBg="1"/>
      <p:bldP spid="11" grpId="0" animBg="1"/>
      <p:bldP spid="14" grpId="0"/>
      <p:bldP spid="45" grpId="0" animBg="1"/>
      <p:bldP spid="51" grpId="0"/>
      <p:bldP spid="52" grpId="0"/>
      <p:bldP spid="54" grpId="0"/>
      <p:bldP spid="55" grpId="0"/>
      <p:bldP spid="56" grpId="0"/>
      <p:bldP spid="112" grpId="0" animBg="1"/>
      <p:bldP spid="120" grpId="0"/>
      <p:bldP spid="141" grpId="0" animBg="1"/>
      <p:bldP spid="146" grpId="0" animBg="1"/>
      <p:bldP spid="1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4799856" y="839177"/>
            <a:ext cx="2605790" cy="2817103"/>
            <a:chOff x="4205790" y="421894"/>
            <a:chExt cx="3474386" cy="3756137"/>
          </a:xfrm>
        </p:grpSpPr>
        <p:sp>
          <p:nvSpPr>
            <p:cNvPr id="27" name="Oval 26"/>
            <p:cNvSpPr/>
            <p:nvPr/>
          </p:nvSpPr>
          <p:spPr>
            <a:xfrm>
              <a:off x="4583832" y="1361137"/>
              <a:ext cx="2718302" cy="2816894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ffectLst/>
            <a:scene3d>
              <a:camera prst="perspectiveRelaxedModerately">
                <a:rot lat="17579999" lon="0" rev="0"/>
              </a:camera>
              <a:lightRig rig="threePt" dir="t"/>
            </a:scene3d>
            <a:sp3d extrusionH="2540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dirty="0">
                <a:solidFill>
                  <a:srgbClr val="2B2B2D"/>
                </a:solidFill>
                <a:latin typeface="Open Sans Light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205790" y="421894"/>
              <a:ext cx="3474386" cy="3600400"/>
              <a:chOff x="11892644" y="-2835696"/>
              <a:chExt cx="4536504" cy="4536504"/>
            </a:xfrm>
            <a:scene3d>
              <a:camera prst="perspectiveRelaxedModerately">
                <a:rot lat="17690631" lon="0" rev="0"/>
              </a:camera>
              <a:lightRig rig="balanced" dir="t"/>
            </a:scene3d>
          </p:grpSpPr>
          <p:sp>
            <p:nvSpPr>
              <p:cNvPr id="29" name="Arc 28"/>
              <p:cNvSpPr/>
              <p:nvPr/>
            </p:nvSpPr>
            <p:spPr>
              <a:xfrm rot="5400000">
                <a:off x="11892644" y="-2835696"/>
                <a:ext cx="4536504" cy="4536504"/>
              </a:xfrm>
              <a:prstGeom prst="arc">
                <a:avLst>
                  <a:gd name="adj1" fmla="val 16200000"/>
                  <a:gd name="adj2" fmla="val 19745283"/>
                </a:avLst>
              </a:prstGeom>
              <a:ln w="184150">
                <a:solidFill>
                  <a:schemeClr val="accent4">
                    <a:alpha val="0"/>
                  </a:schemeClr>
                </a:solidFill>
              </a:ln>
              <a:sp3d extrusionH="2540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 defTabSz="1219170"/>
                <a:endParaRPr lang="en-US">
                  <a:solidFill>
                    <a:srgbClr val="FFFFFF"/>
                  </a:solidFill>
                  <a:latin typeface="Open Sans Light"/>
                </a:endParaRPr>
              </a:p>
            </p:txBody>
          </p:sp>
          <p:sp>
            <p:nvSpPr>
              <p:cNvPr id="30" name="Arc 29"/>
              <p:cNvSpPr/>
              <p:nvPr/>
            </p:nvSpPr>
            <p:spPr>
              <a:xfrm rot="5400000">
                <a:off x="11892644" y="-2835696"/>
                <a:ext cx="4536504" cy="4536504"/>
              </a:xfrm>
              <a:prstGeom prst="arc">
                <a:avLst>
                  <a:gd name="adj1" fmla="val 19806029"/>
                  <a:gd name="adj2" fmla="val 1780409"/>
                </a:avLst>
              </a:prstGeom>
              <a:ln w="184150">
                <a:solidFill>
                  <a:schemeClr val="accent4">
                    <a:alpha val="0"/>
                  </a:schemeClr>
                </a:solidFill>
              </a:ln>
              <a:sp3d extrusionH="2540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 defTabSz="1219170"/>
                <a:endParaRPr lang="en-US">
                  <a:solidFill>
                    <a:srgbClr val="FFFFFF"/>
                  </a:solidFill>
                  <a:latin typeface="Open Sans Light"/>
                </a:endParaRPr>
              </a:p>
            </p:txBody>
          </p:sp>
          <p:sp>
            <p:nvSpPr>
              <p:cNvPr id="31" name="Arc 30"/>
              <p:cNvSpPr/>
              <p:nvPr/>
            </p:nvSpPr>
            <p:spPr>
              <a:xfrm rot="5400000" flipV="1">
                <a:off x="11892644" y="-2835696"/>
                <a:ext cx="4536504" cy="4536504"/>
              </a:xfrm>
              <a:prstGeom prst="arc">
                <a:avLst>
                  <a:gd name="adj1" fmla="val 16200000"/>
                  <a:gd name="adj2" fmla="val 19745283"/>
                </a:avLst>
              </a:prstGeom>
              <a:ln w="184150">
                <a:solidFill>
                  <a:schemeClr val="tx2">
                    <a:alpha val="0"/>
                  </a:schemeClr>
                </a:solidFill>
              </a:ln>
              <a:sp3d extrusionH="2540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 defTabSz="1219170"/>
                <a:endParaRPr lang="en-US">
                  <a:solidFill>
                    <a:srgbClr val="FFFFFF"/>
                  </a:solidFill>
                  <a:latin typeface="Open Sans Light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4799856" y="839177"/>
            <a:ext cx="2605790" cy="2817103"/>
            <a:chOff x="4205790" y="421894"/>
            <a:chExt cx="3474386" cy="3756137"/>
          </a:xfrm>
        </p:grpSpPr>
        <p:sp>
          <p:nvSpPr>
            <p:cNvPr id="15" name="Oval 14"/>
            <p:cNvSpPr/>
            <p:nvPr/>
          </p:nvSpPr>
          <p:spPr>
            <a:xfrm>
              <a:off x="4583832" y="1361137"/>
              <a:ext cx="2718302" cy="2816894"/>
            </a:xfrm>
            <a:prstGeom prst="ellipse">
              <a:avLst/>
            </a:prstGeom>
            <a:solidFill>
              <a:schemeClr val="bg1">
                <a:lumMod val="75000"/>
                <a:lumOff val="25000"/>
                <a:alpha val="0"/>
              </a:schemeClr>
            </a:solidFill>
            <a:ln>
              <a:noFill/>
            </a:ln>
            <a:effectLst/>
            <a:scene3d>
              <a:camera prst="perspectiveRelaxedModerately">
                <a:rot lat="17579999" lon="0" rev="0"/>
              </a:camera>
              <a:lightRig rig="threePt" dir="t"/>
            </a:scene3d>
            <a:sp3d extrusionH="2540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>
                <a:solidFill>
                  <a:srgbClr val="2B2B2D"/>
                </a:solidFill>
                <a:latin typeface="Open Sans Light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205790" y="421894"/>
              <a:ext cx="3474386" cy="3600400"/>
              <a:chOff x="11892644" y="-2835696"/>
              <a:chExt cx="4536504" cy="4536504"/>
            </a:xfrm>
            <a:scene3d>
              <a:camera prst="perspectiveRelaxedModerately">
                <a:rot lat="17690631" lon="0" rev="0"/>
              </a:camera>
              <a:lightRig rig="balanced" dir="t"/>
            </a:scene3d>
          </p:grpSpPr>
          <p:sp>
            <p:nvSpPr>
              <p:cNvPr id="17" name="Arc 16"/>
              <p:cNvSpPr/>
              <p:nvPr/>
            </p:nvSpPr>
            <p:spPr>
              <a:xfrm rot="5400000">
                <a:off x="11892644" y="-2835696"/>
                <a:ext cx="4536504" cy="4536504"/>
              </a:xfrm>
              <a:prstGeom prst="arc">
                <a:avLst>
                  <a:gd name="adj1" fmla="val 16200000"/>
                  <a:gd name="adj2" fmla="val 19745283"/>
                </a:avLst>
              </a:prstGeom>
              <a:ln w="184150">
                <a:solidFill>
                  <a:schemeClr val="accent4">
                    <a:alpha val="0"/>
                  </a:schemeClr>
                </a:solidFill>
              </a:ln>
              <a:sp3d extrusionH="2540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 defTabSz="1219170"/>
                <a:endParaRPr lang="en-US">
                  <a:solidFill>
                    <a:srgbClr val="FFFFFF"/>
                  </a:solidFill>
                  <a:latin typeface="Open Sans Light"/>
                </a:endParaRPr>
              </a:p>
            </p:txBody>
          </p:sp>
          <p:sp>
            <p:nvSpPr>
              <p:cNvPr id="18" name="Arc 17"/>
              <p:cNvSpPr/>
              <p:nvPr/>
            </p:nvSpPr>
            <p:spPr>
              <a:xfrm rot="5400000">
                <a:off x="11892644" y="-2835696"/>
                <a:ext cx="4536504" cy="4536504"/>
              </a:xfrm>
              <a:prstGeom prst="arc">
                <a:avLst>
                  <a:gd name="adj1" fmla="val 19806029"/>
                  <a:gd name="adj2" fmla="val 1780409"/>
                </a:avLst>
              </a:prstGeom>
              <a:ln w="184150">
                <a:solidFill>
                  <a:schemeClr val="accent4">
                    <a:alpha val="0"/>
                  </a:schemeClr>
                </a:solidFill>
              </a:ln>
              <a:sp3d extrusionH="2540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 defTabSz="1219170"/>
                <a:endParaRPr lang="en-US">
                  <a:solidFill>
                    <a:srgbClr val="FFFFFF"/>
                  </a:solidFill>
                  <a:latin typeface="Open Sans Light"/>
                </a:endParaRPr>
              </a:p>
            </p:txBody>
          </p:sp>
          <p:sp>
            <p:nvSpPr>
              <p:cNvPr id="19" name="Arc 18"/>
              <p:cNvSpPr/>
              <p:nvPr/>
            </p:nvSpPr>
            <p:spPr>
              <a:xfrm rot="5400000" flipV="1">
                <a:off x="11892644" y="-2835696"/>
                <a:ext cx="4536504" cy="4536504"/>
              </a:xfrm>
              <a:prstGeom prst="arc">
                <a:avLst>
                  <a:gd name="adj1" fmla="val 16200000"/>
                  <a:gd name="adj2" fmla="val 19745283"/>
                </a:avLst>
              </a:prstGeom>
              <a:ln w="184150">
                <a:solidFill>
                  <a:schemeClr val="tx2"/>
                </a:solidFill>
              </a:ln>
              <a:sp3d extrusionH="2540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 defTabSz="1219170"/>
                <a:endParaRPr lang="en-US">
                  <a:solidFill>
                    <a:srgbClr val="FFFFFF"/>
                  </a:solidFill>
                  <a:latin typeface="Open Sans Light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4799856" y="839177"/>
            <a:ext cx="2605790" cy="2817103"/>
            <a:chOff x="4205790" y="421894"/>
            <a:chExt cx="3474386" cy="3756137"/>
          </a:xfrm>
        </p:grpSpPr>
        <p:sp>
          <p:nvSpPr>
            <p:cNvPr id="6" name="Oval 5"/>
            <p:cNvSpPr/>
            <p:nvPr/>
          </p:nvSpPr>
          <p:spPr>
            <a:xfrm>
              <a:off x="4583832" y="1361137"/>
              <a:ext cx="2718302" cy="2816894"/>
            </a:xfrm>
            <a:prstGeom prst="ellipse">
              <a:avLst/>
            </a:prstGeom>
            <a:solidFill>
              <a:schemeClr val="bg1">
                <a:lumMod val="75000"/>
                <a:lumOff val="25000"/>
                <a:alpha val="0"/>
              </a:schemeClr>
            </a:solidFill>
            <a:ln>
              <a:noFill/>
            </a:ln>
            <a:effectLst/>
            <a:scene3d>
              <a:camera prst="perspectiveRelaxedModerately">
                <a:rot lat="17579999" lon="0" rev="0"/>
              </a:camera>
              <a:lightRig rig="threePt" dir="t"/>
            </a:scene3d>
            <a:sp3d extrusionH="2540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>
                <a:solidFill>
                  <a:srgbClr val="2B2B2D"/>
                </a:solidFill>
                <a:latin typeface="Open Sans Light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205790" y="421894"/>
              <a:ext cx="3474386" cy="3600400"/>
              <a:chOff x="11892644" y="-2835696"/>
              <a:chExt cx="4536504" cy="4536504"/>
            </a:xfrm>
            <a:scene3d>
              <a:camera prst="perspectiveRelaxedModerately">
                <a:rot lat="17690631" lon="0" rev="0"/>
              </a:camera>
              <a:lightRig rig="balanced" dir="t"/>
            </a:scene3d>
          </p:grpSpPr>
          <p:sp>
            <p:nvSpPr>
              <p:cNvPr id="8" name="Arc 7"/>
              <p:cNvSpPr/>
              <p:nvPr/>
            </p:nvSpPr>
            <p:spPr>
              <a:xfrm rot="5400000">
                <a:off x="11892644" y="-2835696"/>
                <a:ext cx="4536504" cy="4536504"/>
              </a:xfrm>
              <a:prstGeom prst="arc">
                <a:avLst>
                  <a:gd name="adj1" fmla="val 16200000"/>
                  <a:gd name="adj2" fmla="val 19745283"/>
                </a:avLst>
              </a:prstGeom>
              <a:ln w="184150"/>
              <a:sp3d extrusionH="2540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 defTabSz="1219170"/>
                <a:endParaRPr lang="en-US">
                  <a:solidFill>
                    <a:srgbClr val="FFFFFF"/>
                  </a:solidFill>
                  <a:latin typeface="Open Sans Light"/>
                </a:endParaRPr>
              </a:p>
            </p:txBody>
          </p:sp>
          <p:sp>
            <p:nvSpPr>
              <p:cNvPr id="9" name="Arc 8"/>
              <p:cNvSpPr/>
              <p:nvPr/>
            </p:nvSpPr>
            <p:spPr>
              <a:xfrm rot="5400000">
                <a:off x="11892644" y="-2835696"/>
                <a:ext cx="4536504" cy="4536504"/>
              </a:xfrm>
              <a:prstGeom prst="arc">
                <a:avLst>
                  <a:gd name="adj1" fmla="val 19806029"/>
                  <a:gd name="adj2" fmla="val 1780409"/>
                </a:avLst>
              </a:prstGeom>
              <a:ln w="184150">
                <a:solidFill>
                  <a:schemeClr val="accent4">
                    <a:alpha val="0"/>
                  </a:schemeClr>
                </a:solidFill>
              </a:ln>
              <a:sp3d extrusionH="2540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 defTabSz="1219170"/>
                <a:endParaRPr lang="en-US">
                  <a:solidFill>
                    <a:srgbClr val="FFFFFF"/>
                  </a:solidFill>
                  <a:latin typeface="Open Sans Light"/>
                </a:endParaRPr>
              </a:p>
            </p:txBody>
          </p:sp>
          <p:sp>
            <p:nvSpPr>
              <p:cNvPr id="10" name="Arc 9"/>
              <p:cNvSpPr/>
              <p:nvPr/>
            </p:nvSpPr>
            <p:spPr>
              <a:xfrm rot="5400000" flipV="1">
                <a:off x="11892644" y="-2835696"/>
                <a:ext cx="4536504" cy="4536504"/>
              </a:xfrm>
              <a:prstGeom prst="arc">
                <a:avLst>
                  <a:gd name="adj1" fmla="val 16200000"/>
                  <a:gd name="adj2" fmla="val 19745283"/>
                </a:avLst>
              </a:prstGeom>
              <a:ln w="184150">
                <a:solidFill>
                  <a:schemeClr val="accent4">
                    <a:alpha val="0"/>
                  </a:schemeClr>
                </a:solidFill>
              </a:ln>
              <a:sp3d extrusionH="2540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 defTabSz="1219170"/>
                <a:endParaRPr lang="en-US">
                  <a:solidFill>
                    <a:srgbClr val="FFFFFF"/>
                  </a:solidFill>
                  <a:latin typeface="Open Sans Light"/>
                </a:endParaRP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4799856" y="839177"/>
            <a:ext cx="2605790" cy="2758700"/>
            <a:chOff x="4205790" y="421894"/>
            <a:chExt cx="3474386" cy="3678267"/>
          </a:xfrm>
        </p:grpSpPr>
        <p:sp>
          <p:nvSpPr>
            <p:cNvPr id="21" name="Oval 20"/>
            <p:cNvSpPr/>
            <p:nvPr/>
          </p:nvSpPr>
          <p:spPr>
            <a:xfrm>
              <a:off x="4642499" y="1283267"/>
              <a:ext cx="2718302" cy="2816894"/>
            </a:xfrm>
            <a:prstGeom prst="ellipse">
              <a:avLst/>
            </a:prstGeom>
            <a:solidFill>
              <a:schemeClr val="bg1">
                <a:lumMod val="75000"/>
                <a:lumOff val="25000"/>
                <a:alpha val="0"/>
              </a:schemeClr>
            </a:solidFill>
            <a:ln>
              <a:noFill/>
            </a:ln>
            <a:effectLst/>
            <a:scene3d>
              <a:camera prst="perspectiveRelaxedModerately">
                <a:rot lat="17579999" lon="0" rev="0"/>
              </a:camera>
              <a:lightRig rig="threePt" dir="t"/>
            </a:scene3d>
            <a:sp3d extrusionH="25400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r>
                <a:rPr lang="en-US" dirty="0">
                  <a:solidFill>
                    <a:srgbClr val="FFFFFF"/>
                  </a:solidFill>
                  <a:latin typeface="Open Sans Light"/>
                </a:rPr>
                <a:t>Integrated Farm Assist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205790" y="421894"/>
              <a:ext cx="3474386" cy="3600400"/>
              <a:chOff x="11892644" y="-2835696"/>
              <a:chExt cx="4536504" cy="4536504"/>
            </a:xfrm>
            <a:scene3d>
              <a:camera prst="perspectiveRelaxedModerately">
                <a:rot lat="17690631" lon="0" rev="0"/>
              </a:camera>
              <a:lightRig rig="balanced" dir="t"/>
            </a:scene3d>
          </p:grpSpPr>
          <p:sp>
            <p:nvSpPr>
              <p:cNvPr id="23" name="Arc 22"/>
              <p:cNvSpPr/>
              <p:nvPr/>
            </p:nvSpPr>
            <p:spPr>
              <a:xfrm rot="5400000">
                <a:off x="11892644" y="-2835696"/>
                <a:ext cx="4536504" cy="4536504"/>
              </a:xfrm>
              <a:prstGeom prst="arc">
                <a:avLst>
                  <a:gd name="adj1" fmla="val 16200000"/>
                  <a:gd name="adj2" fmla="val 19745283"/>
                </a:avLst>
              </a:prstGeom>
              <a:ln w="184150">
                <a:solidFill>
                  <a:schemeClr val="tx2">
                    <a:alpha val="0"/>
                  </a:schemeClr>
                </a:solidFill>
              </a:ln>
              <a:sp3d extrusionH="2540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 defTabSz="1219170"/>
                <a:endParaRPr lang="en-US">
                  <a:solidFill>
                    <a:srgbClr val="FFFFFF"/>
                  </a:solidFill>
                  <a:latin typeface="Open Sans Light"/>
                </a:endParaRPr>
              </a:p>
            </p:txBody>
          </p:sp>
          <p:sp>
            <p:nvSpPr>
              <p:cNvPr id="24" name="Arc 23"/>
              <p:cNvSpPr/>
              <p:nvPr/>
            </p:nvSpPr>
            <p:spPr>
              <a:xfrm rot="5400000">
                <a:off x="11892644" y="-2835696"/>
                <a:ext cx="4536504" cy="4536504"/>
              </a:xfrm>
              <a:prstGeom prst="arc">
                <a:avLst>
                  <a:gd name="adj1" fmla="val 19806029"/>
                  <a:gd name="adj2" fmla="val 1780409"/>
                </a:avLst>
              </a:prstGeom>
              <a:ln w="184150">
                <a:solidFill>
                  <a:schemeClr val="accent4"/>
                </a:solidFill>
              </a:ln>
              <a:sp3d extrusionH="2540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 defTabSz="1219170"/>
                <a:endParaRPr lang="en-US">
                  <a:solidFill>
                    <a:srgbClr val="FFFFFF"/>
                  </a:solidFill>
                  <a:latin typeface="Open Sans Light"/>
                </a:endParaRPr>
              </a:p>
            </p:txBody>
          </p:sp>
          <p:sp>
            <p:nvSpPr>
              <p:cNvPr id="25" name="Arc 24"/>
              <p:cNvSpPr/>
              <p:nvPr/>
            </p:nvSpPr>
            <p:spPr>
              <a:xfrm rot="5400000" flipV="1">
                <a:off x="11892644" y="-2835696"/>
                <a:ext cx="4536504" cy="4536504"/>
              </a:xfrm>
              <a:prstGeom prst="arc">
                <a:avLst>
                  <a:gd name="adj1" fmla="val 16200000"/>
                  <a:gd name="adj2" fmla="val 19745283"/>
                </a:avLst>
              </a:prstGeom>
              <a:ln w="184150">
                <a:solidFill>
                  <a:schemeClr val="tx2">
                    <a:alpha val="0"/>
                  </a:schemeClr>
                </a:solidFill>
              </a:ln>
              <a:sp3d extrusionH="2540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r" defTabSz="1219170"/>
                <a:endParaRPr lang="en-US">
                  <a:solidFill>
                    <a:srgbClr val="FFFFFF"/>
                  </a:solidFill>
                  <a:latin typeface="Open Sans Light"/>
                </a:endParaRPr>
              </a:p>
            </p:txBody>
          </p:sp>
        </p:grpSp>
      </p:grp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: Overview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430173" y="3142872"/>
            <a:ext cx="2385986" cy="441659"/>
          </a:xfrm>
          <a:prstGeom prst="rect">
            <a:avLst/>
          </a:prstGeom>
        </p:spPr>
        <p:txBody>
          <a:bodyPr wrap="square" lIns="182880" rIns="182880" bIns="73152">
            <a:spAutoFit/>
          </a:bodyPr>
          <a:lstStyle/>
          <a:p>
            <a:pPr defTabSz="1219170">
              <a:lnSpc>
                <a:spcPct val="95000"/>
              </a:lnSpc>
            </a:pPr>
            <a:r>
              <a:rPr lang="en-US" sz="1100" dirty="0">
                <a:solidFill>
                  <a:srgbClr val="FFFFFF"/>
                </a:solidFill>
              </a:rPr>
              <a:t>Image </a:t>
            </a:r>
            <a:r>
              <a:rPr lang="en-US" sz="1100" dirty="0" smtClean="0">
                <a:solidFill>
                  <a:srgbClr val="FFFFFF"/>
                </a:solidFill>
              </a:rPr>
              <a:t>Based Disease Detection Service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407688" y="3382753"/>
            <a:ext cx="2355956" cy="602473"/>
          </a:xfrm>
          <a:prstGeom prst="rect">
            <a:avLst/>
          </a:prstGeom>
        </p:spPr>
        <p:txBody>
          <a:bodyPr wrap="square" lIns="182880" rIns="182880" bIns="73152">
            <a:spAutoFit/>
          </a:bodyPr>
          <a:lstStyle/>
          <a:p>
            <a:pPr algn="r" defTabSz="1219170">
              <a:lnSpc>
                <a:spcPct val="95000"/>
              </a:lnSpc>
            </a:pPr>
            <a:r>
              <a:rPr lang="en-US" sz="1100" dirty="0" smtClean="0">
                <a:solidFill>
                  <a:srgbClr val="FFFFFF"/>
                </a:solidFill>
                <a:latin typeface="Open Sans Light"/>
              </a:rPr>
              <a:t>Text Based Chatbot for Farmers to Answer their Queries</a:t>
            </a:r>
            <a:endParaRPr lang="en-US" sz="11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404758" y="4064173"/>
            <a:ext cx="2193039" cy="602473"/>
          </a:xfrm>
          <a:prstGeom prst="rect">
            <a:avLst/>
          </a:prstGeom>
        </p:spPr>
        <p:txBody>
          <a:bodyPr wrap="square" lIns="182880" rIns="182880" bIns="73152">
            <a:spAutoFit/>
          </a:bodyPr>
          <a:lstStyle/>
          <a:p>
            <a:pPr defTabSz="1219170">
              <a:lnSpc>
                <a:spcPct val="95000"/>
              </a:lnSpc>
            </a:pPr>
            <a:r>
              <a:rPr lang="en-US" sz="1100" dirty="0" smtClean="0">
                <a:solidFill>
                  <a:srgbClr val="FFFFFF"/>
                </a:solidFill>
              </a:rPr>
              <a:t>Nearest Mandi Pricing Information</a:t>
            </a:r>
            <a:endParaRPr lang="en-US" sz="1100" dirty="0">
              <a:solidFill>
                <a:srgbClr val="FFFFFF"/>
              </a:solidFill>
            </a:endParaRPr>
          </a:p>
          <a:p>
            <a:pPr defTabSz="1219170">
              <a:lnSpc>
                <a:spcPct val="95000"/>
              </a:lnSpc>
            </a:pPr>
            <a:endParaRPr lang="en-US" sz="11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0" name="Oval 12"/>
          <p:cNvSpPr>
            <a:spLocks noChangeArrowheads="1"/>
          </p:cNvSpPr>
          <p:nvPr/>
        </p:nvSpPr>
        <p:spPr bwMode="auto">
          <a:xfrm>
            <a:off x="7676445" y="3965072"/>
            <a:ext cx="728313" cy="684156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r>
              <a:rPr lang="en-US" sz="2000" dirty="0" smtClean="0">
                <a:solidFill>
                  <a:srgbClr val="FFFFFF"/>
                </a:solidFill>
                <a:latin typeface="Open Sans Light"/>
              </a:rPr>
              <a:t>1B</a:t>
            </a:r>
            <a:endParaRPr lang="en-US" sz="20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1" name="Oval 12"/>
          <p:cNvSpPr>
            <a:spLocks noChangeArrowheads="1"/>
          </p:cNvSpPr>
          <p:nvPr/>
        </p:nvSpPr>
        <p:spPr bwMode="auto">
          <a:xfrm>
            <a:off x="3691467" y="3352012"/>
            <a:ext cx="703345" cy="641507"/>
          </a:xfrm>
          <a:prstGeom prst="ellipse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r>
              <a:rPr lang="en-US" sz="2000" dirty="0" smtClean="0">
                <a:solidFill>
                  <a:srgbClr val="FFFFFF"/>
                </a:solidFill>
                <a:latin typeface="Open Sans Light"/>
              </a:rPr>
              <a:t>1A</a:t>
            </a:r>
            <a:endParaRPr lang="en-US" sz="20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42" name="Oval 12"/>
          <p:cNvSpPr>
            <a:spLocks noChangeArrowheads="1"/>
          </p:cNvSpPr>
          <p:nvPr/>
        </p:nvSpPr>
        <p:spPr bwMode="auto">
          <a:xfrm>
            <a:off x="7905200" y="3054638"/>
            <a:ext cx="606621" cy="618128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r>
              <a:rPr lang="en-US" sz="2400" dirty="0">
                <a:solidFill>
                  <a:srgbClr val="FFFFFF"/>
                </a:solidFill>
                <a:latin typeface="Open Sans Light"/>
              </a:rPr>
              <a:t>2</a:t>
            </a:r>
          </a:p>
        </p:txBody>
      </p:sp>
      <p:cxnSp>
        <p:nvCxnSpPr>
          <p:cNvPr id="51" name="Straight Arrow Connector 50"/>
          <p:cNvCxnSpPr>
            <a:cxnSpLocks/>
            <a:stCxn id="40" idx="2"/>
          </p:cNvCxnSpPr>
          <p:nvPr/>
        </p:nvCxnSpPr>
        <p:spPr>
          <a:xfrm flipH="1">
            <a:off x="5987991" y="4307150"/>
            <a:ext cx="1688454" cy="1123"/>
          </a:xfrm>
          <a:prstGeom prst="straightConnector1">
            <a:avLst/>
          </a:prstGeom>
          <a:ln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2" idx="2"/>
          </p:cNvCxnSpPr>
          <p:nvPr/>
        </p:nvCxnSpPr>
        <p:spPr>
          <a:xfrm flipH="1" flipV="1">
            <a:off x="7135620" y="3352012"/>
            <a:ext cx="769580" cy="11690"/>
          </a:xfrm>
          <a:prstGeom prst="straightConnector1">
            <a:avLst/>
          </a:prstGeom>
          <a:ln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1" idx="6"/>
          </p:cNvCxnSpPr>
          <p:nvPr/>
        </p:nvCxnSpPr>
        <p:spPr>
          <a:xfrm>
            <a:off x="4394812" y="3672766"/>
            <a:ext cx="648071" cy="22448"/>
          </a:xfrm>
          <a:prstGeom prst="straightConnector1">
            <a:avLst/>
          </a:prstGeom>
          <a:ln>
            <a:solidFill>
              <a:schemeClr val="bg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8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2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2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37" grpId="0"/>
          <p:bldP spid="38" grpId="0"/>
          <p:bldP spid="40" grpId="0" animBg="1"/>
          <p:bldP spid="41" grpId="0" animBg="1"/>
          <p:bldP spid="4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0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2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2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37" grpId="0"/>
          <p:bldP spid="38" grpId="0"/>
          <p:bldP spid="40" grpId="0" animBg="1"/>
          <p:bldP spid="41" grpId="0" animBg="1"/>
          <p:bldP spid="42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901268" y="2634760"/>
            <a:ext cx="1595578" cy="304800"/>
            <a:chOff x="6862622" y="1733550"/>
            <a:chExt cx="1595578" cy="304800"/>
          </a:xfrm>
        </p:grpSpPr>
        <p:sp>
          <p:nvSpPr>
            <p:cNvPr id="14" name="Chevron 13"/>
            <p:cNvSpPr/>
            <p:nvPr/>
          </p:nvSpPr>
          <p:spPr>
            <a:xfrm>
              <a:off x="6862622" y="1733550"/>
              <a:ext cx="1595578" cy="304800"/>
            </a:xfrm>
            <a:prstGeom prst="chevron">
              <a:avLst>
                <a:gd name="adj" fmla="val 32323"/>
              </a:avLst>
            </a:prstGeom>
            <a:solidFill>
              <a:schemeClr val="accent5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617114" y="1833416"/>
              <a:ext cx="86594" cy="865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90113" y="2634760"/>
            <a:ext cx="1595578" cy="304800"/>
            <a:chOff x="5318416" y="1733550"/>
            <a:chExt cx="1595578" cy="304800"/>
          </a:xfrm>
        </p:grpSpPr>
        <p:sp>
          <p:nvSpPr>
            <p:cNvPr id="13" name="Chevron 12"/>
            <p:cNvSpPr/>
            <p:nvPr/>
          </p:nvSpPr>
          <p:spPr>
            <a:xfrm>
              <a:off x="5318416" y="1733550"/>
              <a:ext cx="1595578" cy="304800"/>
            </a:xfrm>
            <a:prstGeom prst="chevron">
              <a:avLst>
                <a:gd name="adj" fmla="val 32323"/>
              </a:avLst>
            </a:prstGeom>
            <a:solidFill>
              <a:schemeClr val="accent4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6072908" y="1833416"/>
              <a:ext cx="86594" cy="865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869723" y="2634760"/>
            <a:ext cx="1595578" cy="304800"/>
            <a:chOff x="3774211" y="1733550"/>
            <a:chExt cx="1595578" cy="304800"/>
          </a:xfrm>
        </p:grpSpPr>
        <p:sp>
          <p:nvSpPr>
            <p:cNvPr id="12" name="Chevron 11"/>
            <p:cNvSpPr/>
            <p:nvPr/>
          </p:nvSpPr>
          <p:spPr>
            <a:xfrm>
              <a:off x="3774211" y="1733550"/>
              <a:ext cx="1595578" cy="304800"/>
            </a:xfrm>
            <a:prstGeom prst="chevron">
              <a:avLst>
                <a:gd name="adj" fmla="val 32323"/>
              </a:avLst>
            </a:prstGeom>
            <a:solidFill>
              <a:schemeClr val="accent3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4528703" y="1833416"/>
              <a:ext cx="86594" cy="865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349332" y="2634760"/>
            <a:ext cx="1595578" cy="304800"/>
            <a:chOff x="2230005" y="1733550"/>
            <a:chExt cx="1595578" cy="304800"/>
          </a:xfrm>
        </p:grpSpPr>
        <p:sp>
          <p:nvSpPr>
            <p:cNvPr id="11" name="Chevron 10"/>
            <p:cNvSpPr/>
            <p:nvPr/>
          </p:nvSpPr>
          <p:spPr>
            <a:xfrm>
              <a:off x="2230005" y="1733550"/>
              <a:ext cx="1595578" cy="304800"/>
            </a:xfrm>
            <a:prstGeom prst="chevron">
              <a:avLst>
                <a:gd name="adj" fmla="val 32323"/>
              </a:avLst>
            </a:prstGeom>
            <a:solidFill>
              <a:schemeClr val="accent2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2984497" y="1833416"/>
              <a:ext cx="86594" cy="865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 sz="2800" dirty="0"/>
              <a:t>Product Roadmap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361185" y="3320560"/>
            <a:ext cx="531090" cy="53109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881575" y="3320560"/>
            <a:ext cx="531090" cy="53109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4401966" y="3320560"/>
            <a:ext cx="531090" cy="53109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5922356" y="3320560"/>
            <a:ext cx="531090" cy="53109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442747" y="3320560"/>
            <a:ext cx="531090" cy="53109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98634" y="2253760"/>
            <a:ext cx="8561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Week 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719023" y="2253760"/>
            <a:ext cx="8561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Week 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39414" y="2253760"/>
            <a:ext cx="8561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Week 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759804" y="2253760"/>
            <a:ext cx="8561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Week 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280196" y="2253760"/>
            <a:ext cx="8561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Week 5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1626730" y="2939560"/>
            <a:ext cx="0" cy="381000"/>
          </a:xfrm>
          <a:prstGeom prst="line">
            <a:avLst/>
          </a:prstGeom>
          <a:ln w="127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3147120" y="2939560"/>
            <a:ext cx="0" cy="381000"/>
          </a:xfrm>
          <a:prstGeom prst="line">
            <a:avLst/>
          </a:prstGeom>
          <a:ln w="127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4667511" y="2939560"/>
            <a:ext cx="0" cy="381000"/>
          </a:xfrm>
          <a:prstGeom prst="line">
            <a:avLst/>
          </a:prstGeom>
          <a:ln w="127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6187901" y="2939560"/>
            <a:ext cx="0" cy="381000"/>
          </a:xfrm>
          <a:prstGeom prst="line">
            <a:avLst/>
          </a:prstGeom>
          <a:ln w="1270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7708292" y="2939560"/>
            <a:ext cx="0" cy="38100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90842" y="3997131"/>
            <a:ext cx="14893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Data crawling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411233" y="3997131"/>
            <a:ext cx="1489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Data </a:t>
            </a:r>
          </a:p>
          <a:p>
            <a:pPr algn="ctr"/>
            <a:r>
              <a:rPr lang="en-US" sz="1400" dirty="0"/>
              <a:t>Pre-processing</a:t>
            </a:r>
            <a:endParaRPr lang="en-US" sz="1050" dirty="0"/>
          </a:p>
        </p:txBody>
      </p:sp>
      <p:sp>
        <p:nvSpPr>
          <p:cNvPr id="39" name="Rectangle 38"/>
          <p:cNvSpPr/>
          <p:nvPr/>
        </p:nvSpPr>
        <p:spPr>
          <a:xfrm>
            <a:off x="3931624" y="3997131"/>
            <a:ext cx="14893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EDA</a:t>
            </a:r>
            <a:endParaRPr lang="en-US" sz="1050" dirty="0"/>
          </a:p>
        </p:txBody>
      </p:sp>
      <p:sp>
        <p:nvSpPr>
          <p:cNvPr id="40" name="Rectangle 39"/>
          <p:cNvSpPr/>
          <p:nvPr/>
        </p:nvSpPr>
        <p:spPr>
          <a:xfrm>
            <a:off x="5452014" y="3997131"/>
            <a:ext cx="14893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Design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972405" y="3997131"/>
            <a:ext cx="14893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Model Development and Training</a:t>
            </a:r>
            <a:endParaRPr lang="en-US" sz="1050" dirty="0"/>
          </a:p>
        </p:txBody>
      </p:sp>
      <p:grpSp>
        <p:nvGrpSpPr>
          <p:cNvPr id="4" name="Group 3"/>
          <p:cNvGrpSpPr/>
          <p:nvPr/>
        </p:nvGrpSpPr>
        <p:grpSpPr>
          <a:xfrm>
            <a:off x="828941" y="2634760"/>
            <a:ext cx="1595578" cy="304800"/>
            <a:chOff x="685800" y="1733550"/>
            <a:chExt cx="1595578" cy="304800"/>
          </a:xfrm>
        </p:grpSpPr>
        <p:sp>
          <p:nvSpPr>
            <p:cNvPr id="5" name="Chevron 4"/>
            <p:cNvSpPr/>
            <p:nvPr/>
          </p:nvSpPr>
          <p:spPr>
            <a:xfrm>
              <a:off x="685800" y="1733550"/>
              <a:ext cx="1595578" cy="304800"/>
            </a:xfrm>
            <a:prstGeom prst="chevron">
              <a:avLst>
                <a:gd name="adj" fmla="val 32323"/>
              </a:avLst>
            </a:prstGeom>
            <a:solidFill>
              <a:schemeClr val="accent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1440292" y="1833416"/>
              <a:ext cx="86594" cy="865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7598" y="3425978"/>
            <a:ext cx="250184" cy="33999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6930" y="3404581"/>
            <a:ext cx="332360" cy="33236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4099" y="3464097"/>
            <a:ext cx="352214" cy="22521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8059" y="3404581"/>
            <a:ext cx="359686" cy="363048"/>
          </a:xfrm>
          <a:prstGeom prst="rect">
            <a:avLst/>
          </a:prstGeom>
        </p:spPr>
      </p:pic>
      <p:grpSp>
        <p:nvGrpSpPr>
          <p:cNvPr id="55" name="Group 17"/>
          <p:cNvGrpSpPr>
            <a:grpSpLocks noChangeAspect="1"/>
          </p:cNvGrpSpPr>
          <p:nvPr/>
        </p:nvGrpSpPr>
        <p:grpSpPr bwMode="auto">
          <a:xfrm>
            <a:off x="2995050" y="3411188"/>
            <a:ext cx="293777" cy="300193"/>
            <a:chOff x="3263" y="1117"/>
            <a:chExt cx="229" cy="234"/>
          </a:xfrm>
        </p:grpSpPr>
        <p:sp>
          <p:nvSpPr>
            <p:cNvPr id="56" name="Freeform 18"/>
            <p:cNvSpPr>
              <a:spLocks/>
            </p:cNvSpPr>
            <p:nvPr/>
          </p:nvSpPr>
          <p:spPr bwMode="auto">
            <a:xfrm>
              <a:off x="3263" y="1202"/>
              <a:ext cx="133" cy="46"/>
            </a:xfrm>
            <a:custGeom>
              <a:avLst/>
              <a:gdLst>
                <a:gd name="T0" fmla="*/ 1088 w 1088"/>
                <a:gd name="T1" fmla="*/ 184 h 368"/>
                <a:gd name="T2" fmla="*/ 1088 w 1088"/>
                <a:gd name="T3" fmla="*/ 184 h 368"/>
                <a:gd name="T4" fmla="*/ 544 w 1088"/>
                <a:gd name="T5" fmla="*/ 368 h 368"/>
                <a:gd name="T6" fmla="*/ 0 w 1088"/>
                <a:gd name="T7" fmla="*/ 184 h 368"/>
                <a:gd name="T8" fmla="*/ 544 w 1088"/>
                <a:gd name="T9" fmla="*/ 0 h 368"/>
                <a:gd name="T10" fmla="*/ 1088 w 1088"/>
                <a:gd name="T11" fmla="*/ 184 h 368"/>
                <a:gd name="T12" fmla="*/ 1088 w 1088"/>
                <a:gd name="T13" fmla="*/ 18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8" h="368">
                  <a:moveTo>
                    <a:pt x="1088" y="184"/>
                  </a:moveTo>
                  <a:lnTo>
                    <a:pt x="1088" y="184"/>
                  </a:lnTo>
                  <a:cubicBezTo>
                    <a:pt x="1088" y="286"/>
                    <a:pt x="844" y="368"/>
                    <a:pt x="544" y="368"/>
                  </a:cubicBezTo>
                  <a:cubicBezTo>
                    <a:pt x="243" y="368"/>
                    <a:pt x="0" y="286"/>
                    <a:pt x="0" y="184"/>
                  </a:cubicBezTo>
                  <a:cubicBezTo>
                    <a:pt x="0" y="83"/>
                    <a:pt x="243" y="0"/>
                    <a:pt x="544" y="0"/>
                  </a:cubicBezTo>
                  <a:cubicBezTo>
                    <a:pt x="844" y="0"/>
                    <a:pt x="1088" y="83"/>
                    <a:pt x="1088" y="184"/>
                  </a:cubicBezTo>
                  <a:lnTo>
                    <a:pt x="1088" y="184"/>
                  </a:lnTo>
                  <a:close/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9"/>
            <p:cNvSpPr>
              <a:spLocks/>
            </p:cNvSpPr>
            <p:nvPr/>
          </p:nvSpPr>
          <p:spPr bwMode="auto">
            <a:xfrm>
              <a:off x="3263" y="1225"/>
              <a:ext cx="133" cy="126"/>
            </a:xfrm>
            <a:custGeom>
              <a:avLst/>
              <a:gdLst>
                <a:gd name="T0" fmla="*/ 1088 w 1088"/>
                <a:gd name="T1" fmla="*/ 0 h 1020"/>
                <a:gd name="T2" fmla="*/ 1088 w 1088"/>
                <a:gd name="T3" fmla="*/ 0 h 1020"/>
                <a:gd name="T4" fmla="*/ 1088 w 1088"/>
                <a:gd name="T5" fmla="*/ 836 h 1020"/>
                <a:gd name="T6" fmla="*/ 544 w 1088"/>
                <a:gd name="T7" fmla="*/ 1020 h 1020"/>
                <a:gd name="T8" fmla="*/ 0 w 1088"/>
                <a:gd name="T9" fmla="*/ 836 h 1020"/>
                <a:gd name="T10" fmla="*/ 0 w 1088"/>
                <a:gd name="T11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8" h="1020">
                  <a:moveTo>
                    <a:pt x="1088" y="0"/>
                  </a:moveTo>
                  <a:lnTo>
                    <a:pt x="1088" y="0"/>
                  </a:lnTo>
                  <a:lnTo>
                    <a:pt x="1088" y="836"/>
                  </a:lnTo>
                  <a:cubicBezTo>
                    <a:pt x="1088" y="938"/>
                    <a:pt x="844" y="1020"/>
                    <a:pt x="544" y="1020"/>
                  </a:cubicBezTo>
                  <a:cubicBezTo>
                    <a:pt x="243" y="1020"/>
                    <a:pt x="0" y="938"/>
                    <a:pt x="0" y="836"/>
                  </a:cubicBez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3263" y="1295"/>
              <a:ext cx="133" cy="23"/>
            </a:xfrm>
            <a:custGeom>
              <a:avLst/>
              <a:gdLst>
                <a:gd name="T0" fmla="*/ 1088 w 1088"/>
                <a:gd name="T1" fmla="*/ 0 h 184"/>
                <a:gd name="T2" fmla="*/ 1088 w 1088"/>
                <a:gd name="T3" fmla="*/ 0 h 184"/>
                <a:gd name="T4" fmla="*/ 544 w 1088"/>
                <a:gd name="T5" fmla="*/ 184 h 184"/>
                <a:gd name="T6" fmla="*/ 0 w 1088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184">
                  <a:moveTo>
                    <a:pt x="1088" y="0"/>
                  </a:moveTo>
                  <a:lnTo>
                    <a:pt x="1088" y="0"/>
                  </a:lnTo>
                  <a:cubicBezTo>
                    <a:pt x="1088" y="102"/>
                    <a:pt x="844" y="184"/>
                    <a:pt x="544" y="184"/>
                  </a:cubicBezTo>
                  <a:cubicBezTo>
                    <a:pt x="243" y="184"/>
                    <a:pt x="0" y="102"/>
                    <a:pt x="0" y="0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3263" y="1261"/>
              <a:ext cx="133" cy="23"/>
            </a:xfrm>
            <a:custGeom>
              <a:avLst/>
              <a:gdLst>
                <a:gd name="T0" fmla="*/ 1088 w 1088"/>
                <a:gd name="T1" fmla="*/ 0 h 184"/>
                <a:gd name="T2" fmla="*/ 1088 w 1088"/>
                <a:gd name="T3" fmla="*/ 0 h 184"/>
                <a:gd name="T4" fmla="*/ 544 w 1088"/>
                <a:gd name="T5" fmla="*/ 184 h 184"/>
                <a:gd name="T6" fmla="*/ 0 w 1088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184">
                  <a:moveTo>
                    <a:pt x="1088" y="0"/>
                  </a:moveTo>
                  <a:lnTo>
                    <a:pt x="1088" y="0"/>
                  </a:lnTo>
                  <a:cubicBezTo>
                    <a:pt x="1088" y="102"/>
                    <a:pt x="844" y="184"/>
                    <a:pt x="544" y="184"/>
                  </a:cubicBezTo>
                  <a:cubicBezTo>
                    <a:pt x="243" y="184"/>
                    <a:pt x="0" y="102"/>
                    <a:pt x="0" y="0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2"/>
            <p:cNvSpPr>
              <a:spLocks/>
            </p:cNvSpPr>
            <p:nvPr/>
          </p:nvSpPr>
          <p:spPr bwMode="auto">
            <a:xfrm>
              <a:off x="3359" y="1117"/>
              <a:ext cx="133" cy="46"/>
            </a:xfrm>
            <a:custGeom>
              <a:avLst/>
              <a:gdLst>
                <a:gd name="T0" fmla="*/ 1088 w 1088"/>
                <a:gd name="T1" fmla="*/ 184 h 368"/>
                <a:gd name="T2" fmla="*/ 1088 w 1088"/>
                <a:gd name="T3" fmla="*/ 184 h 368"/>
                <a:gd name="T4" fmla="*/ 544 w 1088"/>
                <a:gd name="T5" fmla="*/ 368 h 368"/>
                <a:gd name="T6" fmla="*/ 0 w 1088"/>
                <a:gd name="T7" fmla="*/ 184 h 368"/>
                <a:gd name="T8" fmla="*/ 544 w 1088"/>
                <a:gd name="T9" fmla="*/ 0 h 368"/>
                <a:gd name="T10" fmla="*/ 1088 w 1088"/>
                <a:gd name="T11" fmla="*/ 184 h 368"/>
                <a:gd name="T12" fmla="*/ 1088 w 1088"/>
                <a:gd name="T13" fmla="*/ 18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8" h="368">
                  <a:moveTo>
                    <a:pt x="1088" y="184"/>
                  </a:moveTo>
                  <a:lnTo>
                    <a:pt x="1088" y="184"/>
                  </a:lnTo>
                  <a:cubicBezTo>
                    <a:pt x="1088" y="285"/>
                    <a:pt x="845" y="368"/>
                    <a:pt x="544" y="368"/>
                  </a:cubicBezTo>
                  <a:cubicBezTo>
                    <a:pt x="244" y="368"/>
                    <a:pt x="0" y="285"/>
                    <a:pt x="0" y="184"/>
                  </a:cubicBezTo>
                  <a:cubicBezTo>
                    <a:pt x="0" y="82"/>
                    <a:pt x="244" y="0"/>
                    <a:pt x="544" y="0"/>
                  </a:cubicBezTo>
                  <a:cubicBezTo>
                    <a:pt x="845" y="0"/>
                    <a:pt x="1088" y="82"/>
                    <a:pt x="1088" y="184"/>
                  </a:cubicBezTo>
                  <a:lnTo>
                    <a:pt x="1088" y="184"/>
                  </a:lnTo>
                  <a:close/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3"/>
            <p:cNvSpPr>
              <a:spLocks/>
            </p:cNvSpPr>
            <p:nvPr/>
          </p:nvSpPr>
          <p:spPr bwMode="auto">
            <a:xfrm>
              <a:off x="3359" y="1140"/>
              <a:ext cx="0" cy="64"/>
            </a:xfrm>
            <a:custGeom>
              <a:avLst/>
              <a:gdLst>
                <a:gd name="T0" fmla="*/ 519 h 519"/>
                <a:gd name="T1" fmla="*/ 519 h 519"/>
                <a:gd name="T2" fmla="*/ 0 h 5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19">
                  <a:moveTo>
                    <a:pt x="0" y="519"/>
                  </a:moveTo>
                  <a:lnTo>
                    <a:pt x="0" y="519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4"/>
            <p:cNvSpPr>
              <a:spLocks/>
            </p:cNvSpPr>
            <p:nvPr/>
          </p:nvSpPr>
          <p:spPr bwMode="auto">
            <a:xfrm>
              <a:off x="3396" y="1140"/>
              <a:ext cx="96" cy="166"/>
            </a:xfrm>
            <a:custGeom>
              <a:avLst/>
              <a:gdLst>
                <a:gd name="T0" fmla="*/ 780 w 780"/>
                <a:gd name="T1" fmla="*/ 0 h 1340"/>
                <a:gd name="T2" fmla="*/ 780 w 780"/>
                <a:gd name="T3" fmla="*/ 0 h 1340"/>
                <a:gd name="T4" fmla="*/ 780 w 780"/>
                <a:gd name="T5" fmla="*/ 1156 h 1340"/>
                <a:gd name="T6" fmla="*/ 236 w 780"/>
                <a:gd name="T7" fmla="*/ 1340 h 1340"/>
                <a:gd name="T8" fmla="*/ 0 w 780"/>
                <a:gd name="T9" fmla="*/ 1322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340">
                  <a:moveTo>
                    <a:pt x="780" y="0"/>
                  </a:moveTo>
                  <a:lnTo>
                    <a:pt x="780" y="0"/>
                  </a:lnTo>
                  <a:lnTo>
                    <a:pt x="780" y="1156"/>
                  </a:lnTo>
                  <a:cubicBezTo>
                    <a:pt x="780" y="1258"/>
                    <a:pt x="537" y="1340"/>
                    <a:pt x="236" y="1340"/>
                  </a:cubicBezTo>
                  <a:cubicBezTo>
                    <a:pt x="152" y="1340"/>
                    <a:pt x="71" y="1334"/>
                    <a:pt x="0" y="1322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5"/>
            <p:cNvSpPr>
              <a:spLocks/>
            </p:cNvSpPr>
            <p:nvPr/>
          </p:nvSpPr>
          <p:spPr bwMode="auto">
            <a:xfrm>
              <a:off x="3396" y="1250"/>
              <a:ext cx="96" cy="22"/>
            </a:xfrm>
            <a:custGeom>
              <a:avLst/>
              <a:gdLst>
                <a:gd name="T0" fmla="*/ 780 w 780"/>
                <a:gd name="T1" fmla="*/ 0 h 184"/>
                <a:gd name="T2" fmla="*/ 780 w 780"/>
                <a:gd name="T3" fmla="*/ 0 h 184"/>
                <a:gd name="T4" fmla="*/ 236 w 780"/>
                <a:gd name="T5" fmla="*/ 184 h 184"/>
                <a:gd name="T6" fmla="*/ 0 w 780"/>
                <a:gd name="T7" fmla="*/ 16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0" h="184">
                  <a:moveTo>
                    <a:pt x="780" y="0"/>
                  </a:moveTo>
                  <a:lnTo>
                    <a:pt x="780" y="0"/>
                  </a:lnTo>
                  <a:cubicBezTo>
                    <a:pt x="780" y="102"/>
                    <a:pt x="537" y="184"/>
                    <a:pt x="236" y="184"/>
                  </a:cubicBezTo>
                  <a:cubicBezTo>
                    <a:pt x="152" y="184"/>
                    <a:pt x="71" y="178"/>
                    <a:pt x="0" y="166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6"/>
            <p:cNvSpPr>
              <a:spLocks/>
            </p:cNvSpPr>
            <p:nvPr/>
          </p:nvSpPr>
          <p:spPr bwMode="auto">
            <a:xfrm>
              <a:off x="3396" y="1214"/>
              <a:ext cx="96" cy="23"/>
            </a:xfrm>
            <a:custGeom>
              <a:avLst/>
              <a:gdLst>
                <a:gd name="T0" fmla="*/ 780 w 780"/>
                <a:gd name="T1" fmla="*/ 0 h 184"/>
                <a:gd name="T2" fmla="*/ 780 w 780"/>
                <a:gd name="T3" fmla="*/ 0 h 184"/>
                <a:gd name="T4" fmla="*/ 236 w 780"/>
                <a:gd name="T5" fmla="*/ 184 h 184"/>
                <a:gd name="T6" fmla="*/ 0 w 780"/>
                <a:gd name="T7" fmla="*/ 16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0" h="184">
                  <a:moveTo>
                    <a:pt x="780" y="0"/>
                  </a:moveTo>
                  <a:lnTo>
                    <a:pt x="780" y="0"/>
                  </a:lnTo>
                  <a:cubicBezTo>
                    <a:pt x="780" y="102"/>
                    <a:pt x="537" y="184"/>
                    <a:pt x="236" y="184"/>
                  </a:cubicBezTo>
                  <a:cubicBezTo>
                    <a:pt x="152" y="184"/>
                    <a:pt x="71" y="178"/>
                    <a:pt x="0" y="166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7"/>
            <p:cNvSpPr>
              <a:spLocks/>
            </p:cNvSpPr>
            <p:nvPr/>
          </p:nvSpPr>
          <p:spPr bwMode="auto">
            <a:xfrm>
              <a:off x="3359" y="1179"/>
              <a:ext cx="133" cy="23"/>
            </a:xfrm>
            <a:custGeom>
              <a:avLst/>
              <a:gdLst>
                <a:gd name="T0" fmla="*/ 1088 w 1088"/>
                <a:gd name="T1" fmla="*/ 0 h 184"/>
                <a:gd name="T2" fmla="*/ 1088 w 1088"/>
                <a:gd name="T3" fmla="*/ 0 h 184"/>
                <a:gd name="T4" fmla="*/ 544 w 1088"/>
                <a:gd name="T5" fmla="*/ 184 h 184"/>
                <a:gd name="T6" fmla="*/ 0 w 1088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184">
                  <a:moveTo>
                    <a:pt x="1088" y="0"/>
                  </a:moveTo>
                  <a:lnTo>
                    <a:pt x="1088" y="0"/>
                  </a:lnTo>
                  <a:cubicBezTo>
                    <a:pt x="1088" y="102"/>
                    <a:pt x="845" y="184"/>
                    <a:pt x="544" y="184"/>
                  </a:cubicBezTo>
                  <a:cubicBezTo>
                    <a:pt x="244" y="184"/>
                    <a:pt x="0" y="102"/>
                    <a:pt x="0" y="0"/>
                  </a:cubicBezTo>
                </a:path>
              </a:pathLst>
            </a:custGeom>
            <a:noFill/>
            <a:ln w="95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3543C7F-54EA-4F4F-AFEF-885FF9DA6989}"/>
              </a:ext>
            </a:extLst>
          </p:cNvPr>
          <p:cNvGrpSpPr/>
          <p:nvPr/>
        </p:nvGrpSpPr>
        <p:grpSpPr>
          <a:xfrm>
            <a:off x="8425715" y="2637696"/>
            <a:ext cx="1595578" cy="304800"/>
            <a:chOff x="6862622" y="1733550"/>
            <a:chExt cx="1595578" cy="304800"/>
          </a:xfrm>
        </p:grpSpPr>
        <p:sp>
          <p:nvSpPr>
            <p:cNvPr id="66" name="Chevron 13">
              <a:extLst>
                <a:ext uri="{FF2B5EF4-FFF2-40B4-BE49-F238E27FC236}">
                  <a16:creationId xmlns:a16="http://schemas.microsoft.com/office/drawing/2014/main" id="{A54CFB04-08FE-4377-8041-A9CB8D6AC8EE}"/>
                </a:ext>
              </a:extLst>
            </p:cNvPr>
            <p:cNvSpPr/>
            <p:nvPr/>
          </p:nvSpPr>
          <p:spPr>
            <a:xfrm>
              <a:off x="6862622" y="1733550"/>
              <a:ext cx="1595578" cy="304800"/>
            </a:xfrm>
            <a:prstGeom prst="chevron">
              <a:avLst>
                <a:gd name="adj" fmla="val 32323"/>
              </a:avLst>
            </a:prstGeom>
            <a:solidFill>
              <a:schemeClr val="accent5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5F080FC-84A8-4EF9-81C0-C83BDD26CF7E}"/>
                </a:ext>
              </a:extLst>
            </p:cNvPr>
            <p:cNvSpPr/>
            <p:nvPr/>
          </p:nvSpPr>
          <p:spPr>
            <a:xfrm>
              <a:off x="7617114" y="1833416"/>
              <a:ext cx="86594" cy="865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1FD6683D-017C-4552-8D76-51883405DECB}"/>
              </a:ext>
            </a:extLst>
          </p:cNvPr>
          <p:cNvSpPr/>
          <p:nvPr/>
        </p:nvSpPr>
        <p:spPr>
          <a:xfrm>
            <a:off x="8957958" y="3323496"/>
            <a:ext cx="531090" cy="53109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DEBCAE1-674C-4F96-8E54-7B4C63BDDCF0}"/>
              </a:ext>
            </a:extLst>
          </p:cNvPr>
          <p:cNvCxnSpPr/>
          <p:nvPr/>
        </p:nvCxnSpPr>
        <p:spPr>
          <a:xfrm flipH="1" flipV="1">
            <a:off x="9223503" y="2942496"/>
            <a:ext cx="0" cy="38100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BCEBF73E-F7DD-419E-8AF0-C50CA5296D95}"/>
              </a:ext>
            </a:extLst>
          </p:cNvPr>
          <p:cNvSpPr/>
          <p:nvPr/>
        </p:nvSpPr>
        <p:spPr>
          <a:xfrm>
            <a:off x="8487616" y="4000067"/>
            <a:ext cx="1489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Web-app Development</a:t>
            </a:r>
            <a:endParaRPr lang="en-US" sz="105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A896CEA-C011-4A94-B91C-B6CEFA9B7318}"/>
              </a:ext>
            </a:extLst>
          </p:cNvPr>
          <p:cNvSpPr/>
          <p:nvPr/>
        </p:nvSpPr>
        <p:spPr>
          <a:xfrm>
            <a:off x="8742650" y="2265484"/>
            <a:ext cx="8561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Week 6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D40D1C5-5C2A-4C13-B341-047DA4E18B44}"/>
              </a:ext>
            </a:extLst>
          </p:cNvPr>
          <p:cNvGrpSpPr/>
          <p:nvPr/>
        </p:nvGrpSpPr>
        <p:grpSpPr>
          <a:xfrm>
            <a:off x="9940926" y="2637694"/>
            <a:ext cx="1595578" cy="304800"/>
            <a:chOff x="6862622" y="1733550"/>
            <a:chExt cx="1595578" cy="304800"/>
          </a:xfrm>
        </p:grpSpPr>
        <p:sp>
          <p:nvSpPr>
            <p:cNvPr id="74" name="Chevron 13">
              <a:extLst>
                <a:ext uri="{FF2B5EF4-FFF2-40B4-BE49-F238E27FC236}">
                  <a16:creationId xmlns:a16="http://schemas.microsoft.com/office/drawing/2014/main" id="{706FE952-5D92-4DE2-BF21-BD28A57D93C4}"/>
                </a:ext>
              </a:extLst>
            </p:cNvPr>
            <p:cNvSpPr/>
            <p:nvPr/>
          </p:nvSpPr>
          <p:spPr>
            <a:xfrm>
              <a:off x="6862622" y="1733550"/>
              <a:ext cx="1595578" cy="304800"/>
            </a:xfrm>
            <a:prstGeom prst="chevron">
              <a:avLst>
                <a:gd name="adj" fmla="val 32323"/>
              </a:avLst>
            </a:prstGeom>
            <a:solidFill>
              <a:schemeClr val="accent5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00D9B98-0C96-4A69-8500-799190EF46D9}"/>
                </a:ext>
              </a:extLst>
            </p:cNvPr>
            <p:cNvSpPr/>
            <p:nvPr/>
          </p:nvSpPr>
          <p:spPr>
            <a:xfrm>
              <a:off x="7617114" y="1833416"/>
              <a:ext cx="86594" cy="865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B03EF0B1-DE63-4ED3-AE03-DE021DAEADCE}"/>
              </a:ext>
            </a:extLst>
          </p:cNvPr>
          <p:cNvSpPr/>
          <p:nvPr/>
        </p:nvSpPr>
        <p:spPr>
          <a:xfrm>
            <a:off x="10473168" y="3323494"/>
            <a:ext cx="531090" cy="53109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967CF3F-03D3-4A2D-A6FF-2659982C2333}"/>
              </a:ext>
            </a:extLst>
          </p:cNvPr>
          <p:cNvCxnSpPr/>
          <p:nvPr/>
        </p:nvCxnSpPr>
        <p:spPr>
          <a:xfrm flipH="1" flipV="1">
            <a:off x="10683297" y="2942494"/>
            <a:ext cx="0" cy="381000"/>
          </a:xfrm>
          <a:prstGeom prst="line">
            <a:avLst/>
          </a:prstGeom>
          <a:ln w="127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D4A152F-8C8A-43E8-AE9B-800F2E6B9D96}"/>
              </a:ext>
            </a:extLst>
          </p:cNvPr>
          <p:cNvSpPr/>
          <p:nvPr/>
        </p:nvSpPr>
        <p:spPr>
          <a:xfrm>
            <a:off x="10002827" y="4000065"/>
            <a:ext cx="1489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Testing and Deployment</a:t>
            </a:r>
            <a:endParaRPr lang="en-US" sz="105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6A3103F-C748-4FB0-86C2-A17C761C5432}"/>
              </a:ext>
            </a:extLst>
          </p:cNvPr>
          <p:cNvSpPr/>
          <p:nvPr/>
        </p:nvSpPr>
        <p:spPr>
          <a:xfrm>
            <a:off x="10202444" y="2265482"/>
            <a:ext cx="8561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Week 7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617AA13-B514-4D62-9A75-998CE8A523F2}"/>
              </a:ext>
            </a:extLst>
          </p:cNvPr>
          <p:cNvSpPr/>
          <p:nvPr/>
        </p:nvSpPr>
        <p:spPr>
          <a:xfrm>
            <a:off x="8957957" y="3434382"/>
            <a:ext cx="5652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www</a:t>
            </a:r>
            <a:endParaRPr lang="en-US" sz="10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8BF5806-308C-4AE6-BC13-6AB64D296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629" y="3444132"/>
            <a:ext cx="284017" cy="28401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EE64EC7-77C6-40E7-A135-C04C4C72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84" y="2466881"/>
            <a:ext cx="472641" cy="47264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CEF8B735-0393-4E01-89AA-9BD372D543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47" y="2447646"/>
            <a:ext cx="491875" cy="49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2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66667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8" decel="66667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" presetClass="entr" presetSubtype="8" decel="66667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1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300"/>
                            </p:stCondLst>
                            <p:childTnLst>
                              <p:par>
                                <p:cTn id="14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33" grpId="0"/>
      <p:bldP spid="38" grpId="0"/>
      <p:bldP spid="39" grpId="0"/>
      <p:bldP spid="40" grpId="0"/>
      <p:bldP spid="41" grpId="0"/>
      <p:bldP spid="69" grpId="0" animBg="1"/>
      <p:bldP spid="71" grpId="0"/>
      <p:bldP spid="72" grpId="0"/>
      <p:bldP spid="76" grpId="0" animBg="1"/>
      <p:bldP spid="78" grpId="0"/>
      <p:bldP spid="79" grpId="0"/>
      <p:bldP spid="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the Pieces Together - Datasets </a:t>
            </a:r>
            <a:r>
              <a:rPr lang="en-US" dirty="0" smtClean="0"/>
              <a:t>Used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056898" y="1700809"/>
            <a:ext cx="3686285" cy="3916348"/>
            <a:chOff x="3377197" y="1592796"/>
            <a:chExt cx="4915047" cy="5221796"/>
          </a:xfrm>
          <a:scene3d>
            <a:camera prst="perspectiveRelaxed" fov="3000000">
              <a:rot lat="19200000" lon="0" rev="0"/>
            </a:camera>
            <a:lightRig rig="threePt" dir="t"/>
          </a:scene3d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377197" y="4178618"/>
              <a:ext cx="2183028" cy="2635974"/>
            </a:xfrm>
            <a:custGeom>
              <a:avLst/>
              <a:gdLst>
                <a:gd name="T0" fmla="*/ 248 w 256"/>
                <a:gd name="T1" fmla="*/ 247 h 309"/>
                <a:gd name="T2" fmla="*/ 224 w 256"/>
                <a:gd name="T3" fmla="*/ 260 h 309"/>
                <a:gd name="T4" fmla="*/ 204 w 256"/>
                <a:gd name="T5" fmla="*/ 234 h 309"/>
                <a:gd name="T6" fmla="*/ 224 w 256"/>
                <a:gd name="T7" fmla="*/ 209 h 309"/>
                <a:gd name="T8" fmla="*/ 248 w 256"/>
                <a:gd name="T9" fmla="*/ 221 h 309"/>
                <a:gd name="T10" fmla="*/ 256 w 256"/>
                <a:gd name="T11" fmla="*/ 202 h 309"/>
                <a:gd name="T12" fmla="*/ 256 w 256"/>
                <a:gd name="T13" fmla="*/ 154 h 309"/>
                <a:gd name="T14" fmla="*/ 155 w 256"/>
                <a:gd name="T15" fmla="*/ 51 h 309"/>
                <a:gd name="T16" fmla="*/ 105 w 256"/>
                <a:gd name="T17" fmla="*/ 51 h 309"/>
                <a:gd name="T18" fmla="*/ 86 w 256"/>
                <a:gd name="T19" fmla="*/ 44 h 309"/>
                <a:gd name="T20" fmla="*/ 99 w 256"/>
                <a:gd name="T21" fmla="*/ 20 h 309"/>
                <a:gd name="T22" fmla="*/ 73 w 256"/>
                <a:gd name="T23" fmla="*/ 0 h 309"/>
                <a:gd name="T24" fmla="*/ 47 w 256"/>
                <a:gd name="T25" fmla="*/ 20 h 309"/>
                <a:gd name="T26" fmla="*/ 60 w 256"/>
                <a:gd name="T27" fmla="*/ 44 h 309"/>
                <a:gd name="T28" fmla="*/ 41 w 256"/>
                <a:gd name="T29" fmla="*/ 51 h 309"/>
                <a:gd name="T30" fmla="*/ 0 w 256"/>
                <a:gd name="T31" fmla="*/ 51 h 309"/>
                <a:gd name="T32" fmla="*/ 256 w 256"/>
                <a:gd name="T33" fmla="*/ 309 h 309"/>
                <a:gd name="T34" fmla="*/ 256 w 256"/>
                <a:gd name="T35" fmla="*/ 266 h 309"/>
                <a:gd name="T36" fmla="*/ 248 w 256"/>
                <a:gd name="T37" fmla="*/ 247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6" h="309">
                  <a:moveTo>
                    <a:pt x="248" y="247"/>
                  </a:moveTo>
                  <a:cubicBezTo>
                    <a:pt x="238" y="247"/>
                    <a:pt x="234" y="260"/>
                    <a:pt x="224" y="260"/>
                  </a:cubicBezTo>
                  <a:cubicBezTo>
                    <a:pt x="213" y="260"/>
                    <a:pt x="204" y="251"/>
                    <a:pt x="204" y="234"/>
                  </a:cubicBezTo>
                  <a:cubicBezTo>
                    <a:pt x="204" y="218"/>
                    <a:pt x="213" y="209"/>
                    <a:pt x="224" y="209"/>
                  </a:cubicBezTo>
                  <a:cubicBezTo>
                    <a:pt x="234" y="209"/>
                    <a:pt x="238" y="221"/>
                    <a:pt x="248" y="221"/>
                  </a:cubicBezTo>
                  <a:cubicBezTo>
                    <a:pt x="255" y="221"/>
                    <a:pt x="256" y="210"/>
                    <a:pt x="256" y="202"/>
                  </a:cubicBezTo>
                  <a:cubicBezTo>
                    <a:pt x="256" y="191"/>
                    <a:pt x="256" y="174"/>
                    <a:pt x="256" y="154"/>
                  </a:cubicBezTo>
                  <a:cubicBezTo>
                    <a:pt x="200" y="153"/>
                    <a:pt x="155" y="108"/>
                    <a:pt x="155" y="51"/>
                  </a:cubicBezTo>
                  <a:cubicBezTo>
                    <a:pt x="135" y="51"/>
                    <a:pt x="116" y="51"/>
                    <a:pt x="105" y="51"/>
                  </a:cubicBezTo>
                  <a:cubicBezTo>
                    <a:pt x="97" y="51"/>
                    <a:pt x="86" y="51"/>
                    <a:pt x="86" y="44"/>
                  </a:cubicBezTo>
                  <a:cubicBezTo>
                    <a:pt x="86" y="34"/>
                    <a:pt x="99" y="30"/>
                    <a:pt x="99" y="20"/>
                  </a:cubicBezTo>
                  <a:cubicBezTo>
                    <a:pt x="99" y="9"/>
                    <a:pt x="89" y="0"/>
                    <a:pt x="73" y="0"/>
                  </a:cubicBezTo>
                  <a:cubicBezTo>
                    <a:pt x="57" y="0"/>
                    <a:pt x="47" y="9"/>
                    <a:pt x="47" y="20"/>
                  </a:cubicBezTo>
                  <a:cubicBezTo>
                    <a:pt x="47" y="30"/>
                    <a:pt x="60" y="34"/>
                    <a:pt x="60" y="44"/>
                  </a:cubicBezTo>
                  <a:cubicBezTo>
                    <a:pt x="60" y="51"/>
                    <a:pt x="49" y="51"/>
                    <a:pt x="41" y="51"/>
                  </a:cubicBezTo>
                  <a:cubicBezTo>
                    <a:pt x="31" y="51"/>
                    <a:pt x="17" y="51"/>
                    <a:pt x="0" y="51"/>
                  </a:cubicBezTo>
                  <a:cubicBezTo>
                    <a:pt x="0" y="193"/>
                    <a:pt x="114" y="308"/>
                    <a:pt x="256" y="309"/>
                  </a:cubicBezTo>
                  <a:cubicBezTo>
                    <a:pt x="256" y="292"/>
                    <a:pt x="256" y="276"/>
                    <a:pt x="256" y="266"/>
                  </a:cubicBezTo>
                  <a:cubicBezTo>
                    <a:pt x="256" y="258"/>
                    <a:pt x="255" y="247"/>
                    <a:pt x="248" y="247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solidFill>
                <a:schemeClr val="accent5">
                  <a:lumMod val="75000"/>
                </a:schemeClr>
              </a:solidFill>
            </a:ln>
            <a:sp3d extrusionH="285750" prstMaterial="matte">
              <a:bevelT w="69850" h="0"/>
            </a:sp3d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899756" y="1592796"/>
              <a:ext cx="2626361" cy="2191437"/>
            </a:xfrm>
            <a:custGeom>
              <a:avLst/>
              <a:gdLst>
                <a:gd name="T0" fmla="*/ 60 w 308"/>
                <a:gd name="T1" fmla="*/ 250 h 257"/>
                <a:gd name="T2" fmla="*/ 47 w 308"/>
                <a:gd name="T3" fmla="*/ 226 h 257"/>
                <a:gd name="T4" fmla="*/ 73 w 308"/>
                <a:gd name="T5" fmla="*/ 206 h 257"/>
                <a:gd name="T6" fmla="*/ 99 w 308"/>
                <a:gd name="T7" fmla="*/ 226 h 257"/>
                <a:gd name="T8" fmla="*/ 86 w 308"/>
                <a:gd name="T9" fmla="*/ 250 h 257"/>
                <a:gd name="T10" fmla="*/ 105 w 308"/>
                <a:gd name="T11" fmla="*/ 257 h 257"/>
                <a:gd name="T12" fmla="*/ 155 w 308"/>
                <a:gd name="T13" fmla="*/ 257 h 257"/>
                <a:gd name="T14" fmla="*/ 155 w 308"/>
                <a:gd name="T15" fmla="*/ 257 h 257"/>
                <a:gd name="T16" fmla="*/ 256 w 308"/>
                <a:gd name="T17" fmla="*/ 155 h 257"/>
                <a:gd name="T18" fmla="*/ 256 w 308"/>
                <a:gd name="T19" fmla="*/ 107 h 257"/>
                <a:gd name="T20" fmla="*/ 264 w 308"/>
                <a:gd name="T21" fmla="*/ 88 h 257"/>
                <a:gd name="T22" fmla="*/ 287 w 308"/>
                <a:gd name="T23" fmla="*/ 100 h 257"/>
                <a:gd name="T24" fmla="*/ 308 w 308"/>
                <a:gd name="T25" fmla="*/ 75 h 257"/>
                <a:gd name="T26" fmla="*/ 287 w 308"/>
                <a:gd name="T27" fmla="*/ 49 h 257"/>
                <a:gd name="T28" fmla="*/ 264 w 308"/>
                <a:gd name="T29" fmla="*/ 62 h 257"/>
                <a:gd name="T30" fmla="*/ 256 w 308"/>
                <a:gd name="T31" fmla="*/ 43 h 257"/>
                <a:gd name="T32" fmla="*/ 256 w 308"/>
                <a:gd name="T33" fmla="*/ 0 h 257"/>
                <a:gd name="T34" fmla="*/ 0 w 308"/>
                <a:gd name="T35" fmla="*/ 257 h 257"/>
                <a:gd name="T36" fmla="*/ 0 w 308"/>
                <a:gd name="T37" fmla="*/ 257 h 257"/>
                <a:gd name="T38" fmla="*/ 41 w 308"/>
                <a:gd name="T39" fmla="*/ 257 h 257"/>
                <a:gd name="T40" fmla="*/ 60 w 308"/>
                <a:gd name="T41" fmla="*/ 25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8" h="257">
                  <a:moveTo>
                    <a:pt x="60" y="250"/>
                  </a:moveTo>
                  <a:cubicBezTo>
                    <a:pt x="60" y="240"/>
                    <a:pt x="47" y="236"/>
                    <a:pt x="47" y="226"/>
                  </a:cubicBezTo>
                  <a:cubicBezTo>
                    <a:pt x="47" y="215"/>
                    <a:pt x="57" y="206"/>
                    <a:pt x="73" y="206"/>
                  </a:cubicBezTo>
                  <a:cubicBezTo>
                    <a:pt x="89" y="206"/>
                    <a:pt x="99" y="215"/>
                    <a:pt x="99" y="226"/>
                  </a:cubicBezTo>
                  <a:cubicBezTo>
                    <a:pt x="99" y="236"/>
                    <a:pt x="86" y="240"/>
                    <a:pt x="86" y="250"/>
                  </a:cubicBezTo>
                  <a:cubicBezTo>
                    <a:pt x="86" y="257"/>
                    <a:pt x="97" y="257"/>
                    <a:pt x="105" y="257"/>
                  </a:cubicBezTo>
                  <a:cubicBezTo>
                    <a:pt x="116" y="257"/>
                    <a:pt x="135" y="257"/>
                    <a:pt x="155" y="257"/>
                  </a:cubicBezTo>
                  <a:cubicBezTo>
                    <a:pt x="155" y="257"/>
                    <a:pt x="155" y="257"/>
                    <a:pt x="155" y="257"/>
                  </a:cubicBezTo>
                  <a:cubicBezTo>
                    <a:pt x="155" y="201"/>
                    <a:pt x="200" y="156"/>
                    <a:pt x="256" y="155"/>
                  </a:cubicBezTo>
                  <a:cubicBezTo>
                    <a:pt x="256" y="135"/>
                    <a:pt x="256" y="118"/>
                    <a:pt x="256" y="107"/>
                  </a:cubicBezTo>
                  <a:cubicBezTo>
                    <a:pt x="256" y="99"/>
                    <a:pt x="257" y="88"/>
                    <a:pt x="264" y="88"/>
                  </a:cubicBezTo>
                  <a:cubicBezTo>
                    <a:pt x="274" y="88"/>
                    <a:pt x="277" y="100"/>
                    <a:pt x="287" y="100"/>
                  </a:cubicBezTo>
                  <a:cubicBezTo>
                    <a:pt x="298" y="100"/>
                    <a:pt x="308" y="91"/>
                    <a:pt x="308" y="75"/>
                  </a:cubicBezTo>
                  <a:cubicBezTo>
                    <a:pt x="308" y="58"/>
                    <a:pt x="298" y="49"/>
                    <a:pt x="287" y="49"/>
                  </a:cubicBezTo>
                  <a:cubicBezTo>
                    <a:pt x="277" y="49"/>
                    <a:pt x="274" y="62"/>
                    <a:pt x="264" y="62"/>
                  </a:cubicBezTo>
                  <a:cubicBezTo>
                    <a:pt x="257" y="62"/>
                    <a:pt x="256" y="51"/>
                    <a:pt x="256" y="43"/>
                  </a:cubicBezTo>
                  <a:cubicBezTo>
                    <a:pt x="256" y="33"/>
                    <a:pt x="256" y="17"/>
                    <a:pt x="256" y="0"/>
                  </a:cubicBezTo>
                  <a:cubicBezTo>
                    <a:pt x="114" y="1"/>
                    <a:pt x="0" y="116"/>
                    <a:pt x="0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17" y="257"/>
                    <a:pt x="31" y="257"/>
                    <a:pt x="41" y="257"/>
                  </a:cubicBezTo>
                  <a:cubicBezTo>
                    <a:pt x="49" y="257"/>
                    <a:pt x="60" y="257"/>
                    <a:pt x="60" y="25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solidFill>
                <a:schemeClr val="bg2">
                  <a:lumMod val="75000"/>
                </a:schemeClr>
              </a:solidFill>
            </a:ln>
            <a:sp3d extrusionH="285750" prstMaterial="matte">
              <a:bevelT w="69850" h="0"/>
            </a:sp3d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082784" y="1592796"/>
              <a:ext cx="2209460" cy="2635972"/>
            </a:xfrm>
            <a:custGeom>
              <a:avLst/>
              <a:gdLst>
                <a:gd name="T0" fmla="*/ 2 w 259"/>
                <a:gd name="T1" fmla="*/ 0 h 309"/>
                <a:gd name="T2" fmla="*/ 0 w 259"/>
                <a:gd name="T3" fmla="*/ 0 h 309"/>
                <a:gd name="T4" fmla="*/ 0 w 259"/>
                <a:gd name="T5" fmla="*/ 43 h 309"/>
                <a:gd name="T6" fmla="*/ 8 w 259"/>
                <a:gd name="T7" fmla="*/ 62 h 309"/>
                <a:gd name="T8" fmla="*/ 31 w 259"/>
                <a:gd name="T9" fmla="*/ 49 h 309"/>
                <a:gd name="T10" fmla="*/ 52 w 259"/>
                <a:gd name="T11" fmla="*/ 75 h 309"/>
                <a:gd name="T12" fmla="*/ 31 w 259"/>
                <a:gd name="T13" fmla="*/ 100 h 309"/>
                <a:gd name="T14" fmla="*/ 8 w 259"/>
                <a:gd name="T15" fmla="*/ 88 h 309"/>
                <a:gd name="T16" fmla="*/ 0 w 259"/>
                <a:gd name="T17" fmla="*/ 107 h 309"/>
                <a:gd name="T18" fmla="*/ 0 w 259"/>
                <a:gd name="T19" fmla="*/ 155 h 309"/>
                <a:gd name="T20" fmla="*/ 2 w 259"/>
                <a:gd name="T21" fmla="*/ 155 h 309"/>
                <a:gd name="T22" fmla="*/ 104 w 259"/>
                <a:gd name="T23" fmla="*/ 257 h 309"/>
                <a:gd name="T24" fmla="*/ 151 w 259"/>
                <a:gd name="T25" fmla="*/ 257 h 309"/>
                <a:gd name="T26" fmla="*/ 169 w 259"/>
                <a:gd name="T27" fmla="*/ 265 h 309"/>
                <a:gd name="T28" fmla="*/ 157 w 259"/>
                <a:gd name="T29" fmla="*/ 289 h 309"/>
                <a:gd name="T30" fmla="*/ 183 w 259"/>
                <a:gd name="T31" fmla="*/ 309 h 309"/>
                <a:gd name="T32" fmla="*/ 208 w 259"/>
                <a:gd name="T33" fmla="*/ 289 h 309"/>
                <a:gd name="T34" fmla="*/ 196 w 259"/>
                <a:gd name="T35" fmla="*/ 265 h 309"/>
                <a:gd name="T36" fmla="*/ 215 w 259"/>
                <a:gd name="T37" fmla="*/ 257 h 309"/>
                <a:gd name="T38" fmla="*/ 259 w 259"/>
                <a:gd name="T39" fmla="*/ 257 h 309"/>
                <a:gd name="T40" fmla="*/ 2 w 259"/>
                <a:gd name="T4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9" h="309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7"/>
                    <a:pt x="0" y="33"/>
                    <a:pt x="0" y="43"/>
                  </a:cubicBezTo>
                  <a:cubicBezTo>
                    <a:pt x="0" y="51"/>
                    <a:pt x="1" y="62"/>
                    <a:pt x="8" y="62"/>
                  </a:cubicBezTo>
                  <a:cubicBezTo>
                    <a:pt x="18" y="62"/>
                    <a:pt x="21" y="49"/>
                    <a:pt x="31" y="49"/>
                  </a:cubicBezTo>
                  <a:cubicBezTo>
                    <a:pt x="42" y="49"/>
                    <a:pt x="52" y="58"/>
                    <a:pt x="52" y="75"/>
                  </a:cubicBezTo>
                  <a:cubicBezTo>
                    <a:pt x="52" y="91"/>
                    <a:pt x="42" y="100"/>
                    <a:pt x="31" y="100"/>
                  </a:cubicBezTo>
                  <a:cubicBezTo>
                    <a:pt x="21" y="100"/>
                    <a:pt x="18" y="88"/>
                    <a:pt x="8" y="88"/>
                  </a:cubicBezTo>
                  <a:cubicBezTo>
                    <a:pt x="1" y="88"/>
                    <a:pt x="0" y="99"/>
                    <a:pt x="0" y="107"/>
                  </a:cubicBezTo>
                  <a:cubicBezTo>
                    <a:pt x="0" y="118"/>
                    <a:pt x="0" y="135"/>
                    <a:pt x="0" y="155"/>
                  </a:cubicBezTo>
                  <a:cubicBezTo>
                    <a:pt x="0" y="155"/>
                    <a:pt x="1" y="155"/>
                    <a:pt x="2" y="155"/>
                  </a:cubicBezTo>
                  <a:cubicBezTo>
                    <a:pt x="58" y="155"/>
                    <a:pt x="104" y="201"/>
                    <a:pt x="104" y="257"/>
                  </a:cubicBezTo>
                  <a:cubicBezTo>
                    <a:pt x="123" y="257"/>
                    <a:pt x="140" y="257"/>
                    <a:pt x="151" y="257"/>
                  </a:cubicBezTo>
                  <a:cubicBezTo>
                    <a:pt x="159" y="257"/>
                    <a:pt x="169" y="258"/>
                    <a:pt x="169" y="265"/>
                  </a:cubicBezTo>
                  <a:cubicBezTo>
                    <a:pt x="169" y="275"/>
                    <a:pt x="157" y="279"/>
                    <a:pt x="157" y="289"/>
                  </a:cubicBezTo>
                  <a:cubicBezTo>
                    <a:pt x="157" y="300"/>
                    <a:pt x="166" y="309"/>
                    <a:pt x="183" y="309"/>
                  </a:cubicBezTo>
                  <a:cubicBezTo>
                    <a:pt x="199" y="309"/>
                    <a:pt x="208" y="300"/>
                    <a:pt x="208" y="289"/>
                  </a:cubicBezTo>
                  <a:cubicBezTo>
                    <a:pt x="208" y="279"/>
                    <a:pt x="196" y="275"/>
                    <a:pt x="196" y="265"/>
                  </a:cubicBezTo>
                  <a:cubicBezTo>
                    <a:pt x="196" y="258"/>
                    <a:pt x="207" y="257"/>
                    <a:pt x="215" y="257"/>
                  </a:cubicBezTo>
                  <a:cubicBezTo>
                    <a:pt x="225" y="257"/>
                    <a:pt x="241" y="257"/>
                    <a:pt x="259" y="257"/>
                  </a:cubicBezTo>
                  <a:cubicBezTo>
                    <a:pt x="259" y="115"/>
                    <a:pt x="144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accent1">
                  <a:lumMod val="75000"/>
                </a:schemeClr>
              </a:solidFill>
            </a:ln>
            <a:sp3d extrusionH="285750" prstMaterial="matte">
              <a:bevelT w="69850" h="0"/>
            </a:sp3d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5639450" y="3784233"/>
              <a:ext cx="2652793" cy="2201049"/>
            </a:xfrm>
            <a:custGeom>
              <a:avLst/>
              <a:gdLst>
                <a:gd name="T0" fmla="*/ 248 w 311"/>
                <a:gd name="T1" fmla="*/ 8 h 258"/>
                <a:gd name="T2" fmla="*/ 260 w 311"/>
                <a:gd name="T3" fmla="*/ 32 h 258"/>
                <a:gd name="T4" fmla="*/ 235 w 311"/>
                <a:gd name="T5" fmla="*/ 52 h 258"/>
                <a:gd name="T6" fmla="*/ 209 w 311"/>
                <a:gd name="T7" fmla="*/ 32 h 258"/>
                <a:gd name="T8" fmla="*/ 221 w 311"/>
                <a:gd name="T9" fmla="*/ 8 h 258"/>
                <a:gd name="T10" fmla="*/ 203 w 311"/>
                <a:gd name="T11" fmla="*/ 0 h 258"/>
                <a:gd name="T12" fmla="*/ 156 w 311"/>
                <a:gd name="T13" fmla="*/ 0 h 258"/>
                <a:gd name="T14" fmla="*/ 156 w 311"/>
                <a:gd name="T15" fmla="*/ 0 h 258"/>
                <a:gd name="T16" fmla="*/ 54 w 311"/>
                <a:gd name="T17" fmla="*/ 103 h 258"/>
                <a:gd name="T18" fmla="*/ 52 w 311"/>
                <a:gd name="T19" fmla="*/ 103 h 258"/>
                <a:gd name="T20" fmla="*/ 52 w 311"/>
                <a:gd name="T21" fmla="*/ 151 h 258"/>
                <a:gd name="T22" fmla="*/ 44 w 311"/>
                <a:gd name="T23" fmla="*/ 170 h 258"/>
                <a:gd name="T24" fmla="*/ 20 w 311"/>
                <a:gd name="T25" fmla="*/ 158 h 258"/>
                <a:gd name="T26" fmla="*/ 0 w 311"/>
                <a:gd name="T27" fmla="*/ 183 h 258"/>
                <a:gd name="T28" fmla="*/ 20 w 311"/>
                <a:gd name="T29" fmla="*/ 209 h 258"/>
                <a:gd name="T30" fmla="*/ 44 w 311"/>
                <a:gd name="T31" fmla="*/ 196 h 258"/>
                <a:gd name="T32" fmla="*/ 52 w 311"/>
                <a:gd name="T33" fmla="*/ 215 h 258"/>
                <a:gd name="T34" fmla="*/ 52 w 311"/>
                <a:gd name="T35" fmla="*/ 258 h 258"/>
                <a:gd name="T36" fmla="*/ 54 w 311"/>
                <a:gd name="T37" fmla="*/ 258 h 258"/>
                <a:gd name="T38" fmla="*/ 311 w 311"/>
                <a:gd name="T39" fmla="*/ 0 h 258"/>
                <a:gd name="T40" fmla="*/ 311 w 311"/>
                <a:gd name="T41" fmla="*/ 0 h 258"/>
                <a:gd name="T42" fmla="*/ 267 w 311"/>
                <a:gd name="T43" fmla="*/ 0 h 258"/>
                <a:gd name="T44" fmla="*/ 248 w 311"/>
                <a:gd name="T45" fmla="*/ 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1" h="258">
                  <a:moveTo>
                    <a:pt x="248" y="8"/>
                  </a:moveTo>
                  <a:cubicBezTo>
                    <a:pt x="248" y="18"/>
                    <a:pt x="260" y="22"/>
                    <a:pt x="260" y="32"/>
                  </a:cubicBezTo>
                  <a:cubicBezTo>
                    <a:pt x="260" y="43"/>
                    <a:pt x="251" y="52"/>
                    <a:pt x="235" y="52"/>
                  </a:cubicBezTo>
                  <a:cubicBezTo>
                    <a:pt x="218" y="52"/>
                    <a:pt x="209" y="43"/>
                    <a:pt x="209" y="32"/>
                  </a:cubicBezTo>
                  <a:cubicBezTo>
                    <a:pt x="209" y="22"/>
                    <a:pt x="221" y="18"/>
                    <a:pt x="221" y="8"/>
                  </a:cubicBezTo>
                  <a:cubicBezTo>
                    <a:pt x="221" y="1"/>
                    <a:pt x="211" y="0"/>
                    <a:pt x="203" y="0"/>
                  </a:cubicBezTo>
                  <a:cubicBezTo>
                    <a:pt x="192" y="0"/>
                    <a:pt x="175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57"/>
                    <a:pt x="110" y="103"/>
                    <a:pt x="54" y="103"/>
                  </a:cubicBezTo>
                  <a:cubicBezTo>
                    <a:pt x="53" y="103"/>
                    <a:pt x="52" y="103"/>
                    <a:pt x="52" y="103"/>
                  </a:cubicBezTo>
                  <a:cubicBezTo>
                    <a:pt x="52" y="123"/>
                    <a:pt x="52" y="140"/>
                    <a:pt x="52" y="151"/>
                  </a:cubicBezTo>
                  <a:cubicBezTo>
                    <a:pt x="52" y="159"/>
                    <a:pt x="51" y="170"/>
                    <a:pt x="44" y="170"/>
                  </a:cubicBezTo>
                  <a:cubicBezTo>
                    <a:pt x="34" y="170"/>
                    <a:pt x="30" y="158"/>
                    <a:pt x="20" y="158"/>
                  </a:cubicBezTo>
                  <a:cubicBezTo>
                    <a:pt x="9" y="158"/>
                    <a:pt x="0" y="167"/>
                    <a:pt x="0" y="183"/>
                  </a:cubicBezTo>
                  <a:cubicBezTo>
                    <a:pt x="0" y="200"/>
                    <a:pt x="9" y="209"/>
                    <a:pt x="20" y="209"/>
                  </a:cubicBezTo>
                  <a:cubicBezTo>
                    <a:pt x="30" y="209"/>
                    <a:pt x="34" y="196"/>
                    <a:pt x="44" y="196"/>
                  </a:cubicBezTo>
                  <a:cubicBezTo>
                    <a:pt x="51" y="196"/>
                    <a:pt x="52" y="207"/>
                    <a:pt x="52" y="215"/>
                  </a:cubicBezTo>
                  <a:cubicBezTo>
                    <a:pt x="52" y="225"/>
                    <a:pt x="52" y="241"/>
                    <a:pt x="52" y="258"/>
                  </a:cubicBezTo>
                  <a:cubicBezTo>
                    <a:pt x="52" y="258"/>
                    <a:pt x="53" y="258"/>
                    <a:pt x="54" y="258"/>
                  </a:cubicBezTo>
                  <a:cubicBezTo>
                    <a:pt x="196" y="258"/>
                    <a:pt x="311" y="143"/>
                    <a:pt x="311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293" y="0"/>
                    <a:pt x="277" y="0"/>
                    <a:pt x="267" y="0"/>
                  </a:cubicBezTo>
                  <a:cubicBezTo>
                    <a:pt x="259" y="0"/>
                    <a:pt x="248" y="1"/>
                    <a:pt x="248" y="8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solidFill>
                <a:schemeClr val="accent3">
                  <a:lumMod val="75000"/>
                </a:schemeClr>
              </a:solidFill>
            </a:ln>
            <a:sp3d extrusionH="285750" prstMaterial="matte">
              <a:bevelT w="69850" h="0"/>
            </a:sp3d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FFFFFF"/>
                </a:solidFill>
                <a:latin typeface="Open Sans Ligh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64052" y="2242265"/>
              <a:ext cx="1332148" cy="954108"/>
            </a:xfrm>
            <a:prstGeom prst="rect">
              <a:avLst/>
            </a:prstGeom>
            <a:noFill/>
            <a:sp3d extrusionH="285750" prstMaterial="matte">
              <a:bevelT w="69850" h="0"/>
            </a:sp3d>
          </p:spPr>
          <p:txBody>
            <a:bodyPr wrap="square" rtlCol="0">
              <a:spAutoFit/>
            </a:bodyPr>
            <a:lstStyle/>
            <a:p>
              <a:pPr algn="ctr" defTabSz="1219170"/>
              <a:r>
                <a:rPr lang="en-US" sz="4050" dirty="0">
                  <a:solidFill>
                    <a:srgbClr val="FFFFFF"/>
                  </a:solidFill>
                  <a:latin typeface="Open Sans Light"/>
                </a:rPr>
                <a:t>02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31804" y="2242265"/>
              <a:ext cx="1332148" cy="954108"/>
            </a:xfrm>
            <a:prstGeom prst="rect">
              <a:avLst/>
            </a:prstGeom>
            <a:noFill/>
            <a:sp3d extrusionH="285750" prstMaterial="matte">
              <a:bevelT w="69850" h="0"/>
            </a:sp3d>
          </p:spPr>
          <p:txBody>
            <a:bodyPr wrap="square" rtlCol="0">
              <a:spAutoFit/>
            </a:bodyPr>
            <a:lstStyle/>
            <a:p>
              <a:pPr algn="ctr" defTabSz="1219170"/>
              <a:r>
                <a:rPr lang="en-US" sz="4050" dirty="0">
                  <a:solidFill>
                    <a:srgbClr val="FFFFFF"/>
                  </a:solidFill>
                  <a:latin typeface="Open Sans Light"/>
                </a:rPr>
                <a:t>01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64052" y="4412068"/>
              <a:ext cx="1332148" cy="954108"/>
            </a:xfrm>
            <a:prstGeom prst="rect">
              <a:avLst/>
            </a:prstGeom>
            <a:noFill/>
            <a:sp3d extrusionH="285750" prstMaterial="matte">
              <a:bevelT w="69850" h="0"/>
            </a:sp3d>
          </p:spPr>
          <p:txBody>
            <a:bodyPr wrap="square" rtlCol="0">
              <a:spAutoFit/>
            </a:bodyPr>
            <a:lstStyle/>
            <a:p>
              <a:pPr algn="ctr" defTabSz="1219170"/>
              <a:r>
                <a:rPr lang="en-US" sz="4050" dirty="0">
                  <a:solidFill>
                    <a:srgbClr val="FFFFFF"/>
                  </a:solidFill>
                  <a:latin typeface="Open Sans Light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68370" y="5072751"/>
              <a:ext cx="1332148" cy="954108"/>
            </a:xfrm>
            <a:prstGeom prst="rect">
              <a:avLst/>
            </a:prstGeom>
            <a:noFill/>
            <a:sp3d extrusionH="285750" prstMaterial="matte">
              <a:bevelT w="69850" h="0"/>
            </a:sp3d>
          </p:spPr>
          <p:txBody>
            <a:bodyPr wrap="square" rtlCol="0">
              <a:spAutoFit/>
            </a:bodyPr>
            <a:lstStyle/>
            <a:p>
              <a:pPr algn="ctr" defTabSz="1219170"/>
              <a:r>
                <a:rPr lang="en-US" sz="4050" dirty="0">
                  <a:solidFill>
                    <a:srgbClr val="FFFFFF"/>
                  </a:solidFill>
                  <a:latin typeface="Open Sans Light"/>
                </a:rPr>
                <a:t>04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8311211" y="4414503"/>
            <a:ext cx="3246379" cy="98691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1219170"/>
            <a:r>
              <a:rPr lang="en-US" sz="1400" b="1" dirty="0" smtClean="0">
                <a:solidFill>
                  <a:srgbClr val="FFFFFF"/>
                </a:solidFill>
              </a:rPr>
              <a:t>Maize Field Images</a:t>
            </a:r>
            <a:endParaRPr lang="en-US" sz="1400" b="1" dirty="0">
              <a:solidFill>
                <a:srgbClr val="FFFFFF"/>
              </a:solidFill>
            </a:endParaRPr>
          </a:p>
          <a:p>
            <a:pPr defTabSz="1219170">
              <a:lnSpc>
                <a:spcPct val="90000"/>
              </a:lnSpc>
            </a:pPr>
            <a:r>
              <a:rPr lang="en-US" sz="1200" dirty="0" smtClean="0">
                <a:solidFill>
                  <a:srgbClr val="FFFFFF"/>
                </a:solidFill>
              </a:rPr>
              <a:t>Maize images for Northern Leaf Blight diseases on Maize</a:t>
            </a:r>
            <a:endParaRPr lang="en-US" sz="1200" dirty="0">
              <a:solidFill>
                <a:srgbClr val="FFFFFF"/>
              </a:solidFill>
            </a:endParaRPr>
          </a:p>
          <a:p>
            <a:pPr defTabSz="1219170">
              <a:lnSpc>
                <a:spcPct val="90000"/>
              </a:lnSpc>
            </a:pPr>
            <a:r>
              <a:rPr lang="en-US" sz="1200" b="1" u="sng" dirty="0" smtClean="0">
                <a:solidFill>
                  <a:schemeClr val="tx1"/>
                </a:solidFill>
              </a:rPr>
              <a:t>18,222 Images | 105,735 Bounding Boxes</a:t>
            </a:r>
            <a:endParaRPr lang="en-US" sz="1200" b="1" u="sng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4133" y="1857018"/>
            <a:ext cx="3416512" cy="68868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 defTabSz="1219170"/>
            <a:r>
              <a:rPr lang="da-DK" sz="1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Kissan Call Center Data </a:t>
            </a:r>
            <a:endParaRPr lang="da-DK" sz="1400" b="1" dirty="0" smtClean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r" defTabSz="1219170"/>
            <a:r>
              <a:rPr lang="da-DK" sz="1200" dirty="0" smtClean="0">
                <a:solidFill>
                  <a:srgbClr val="FFFFFF"/>
                </a:solidFill>
                <a:latin typeface="Open Sans Light"/>
              </a:rPr>
              <a:t>8 Largest Cotton and Wheat Producing States</a:t>
            </a:r>
          </a:p>
          <a:p>
            <a:pPr algn="r" defTabSz="1219170"/>
            <a:r>
              <a:rPr lang="da-DK" sz="1200" dirty="0" smtClean="0">
                <a:solidFill>
                  <a:srgbClr val="FFFFFF"/>
                </a:solidFill>
                <a:latin typeface="Open Sans Light"/>
              </a:rPr>
              <a:t>Data Type: Text | Years 2015 and 2016</a:t>
            </a:r>
          </a:p>
          <a:p>
            <a:pPr algn="r" defTabSz="1219170"/>
            <a:r>
              <a:rPr lang="da-DK" sz="1200" b="1" i="1" u="sng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Open Sans Light"/>
              </a:rPr>
              <a:t>5.2 Million Records</a:t>
            </a:r>
          </a:p>
          <a:p>
            <a:pPr algn="r" defTabSz="1219170"/>
            <a:r>
              <a:rPr lang="da-DK" sz="1200" b="1" i="1" u="sng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Open Sans Light"/>
              </a:rPr>
              <a:t>Selenium Web crawling</a:t>
            </a:r>
            <a:endParaRPr lang="da-DK" sz="1200" b="1" i="1" u="sng" dirty="0">
              <a:solidFill>
                <a:schemeClr val="accent1">
                  <a:lumMod val="20000"/>
                  <a:lumOff val="80000"/>
                </a:schemeClr>
              </a:solidFill>
              <a:latin typeface="Open Sans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3265" y="4314409"/>
            <a:ext cx="2827387" cy="68868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 defTabSz="1219170"/>
            <a:r>
              <a:rPr lang="en-US" sz="1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/>
              </a:rPr>
              <a:t>Mandi Pricing Data</a:t>
            </a:r>
            <a:endParaRPr lang="en-US" sz="1400" b="1" dirty="0">
              <a:solidFill>
                <a:schemeClr val="accent1">
                  <a:lumMod val="60000"/>
                  <a:lumOff val="40000"/>
                </a:schemeClr>
              </a:solidFill>
              <a:latin typeface="Open Sans Light"/>
            </a:endParaRPr>
          </a:p>
          <a:p>
            <a:pPr algn="r" defTabSz="1219170"/>
            <a:r>
              <a:rPr lang="en-US" sz="1200" dirty="0" smtClean="0">
                <a:solidFill>
                  <a:srgbClr val="FFFFFF"/>
                </a:solidFill>
              </a:rPr>
              <a:t>All India for Mandi’ Price on each Day</a:t>
            </a:r>
          </a:p>
          <a:p>
            <a:pPr algn="r" defTabSz="1219170"/>
            <a:r>
              <a:rPr lang="en-US" sz="1200" dirty="0" smtClean="0">
                <a:solidFill>
                  <a:srgbClr val="FFFFFF"/>
                </a:solidFill>
                <a:latin typeface="Open Sans Light"/>
              </a:rPr>
              <a:t>Data Type: Numerical | Years: 2015+</a:t>
            </a:r>
            <a:endParaRPr lang="en-US" sz="1200" b="1" u="sng" dirty="0" smtClean="0">
              <a:solidFill>
                <a:srgbClr val="FFFFFF"/>
              </a:solidFill>
              <a:latin typeface="Open Sans Light"/>
            </a:endParaRPr>
          </a:p>
          <a:p>
            <a:pPr algn="r" defTabSz="1219170"/>
            <a:r>
              <a:rPr lang="en-US" sz="1200" b="1" u="sng" dirty="0" smtClean="0">
                <a:solidFill>
                  <a:srgbClr val="FFFFFF"/>
                </a:solidFill>
                <a:latin typeface="Open Sans Light"/>
              </a:rPr>
              <a:t>5.8 Million Records</a:t>
            </a:r>
          </a:p>
          <a:p>
            <a:pPr algn="r" defTabSz="1219170"/>
            <a:r>
              <a:rPr lang="en-US" sz="1200" b="1" u="sng" dirty="0" smtClean="0">
                <a:solidFill>
                  <a:srgbClr val="FFFFFF"/>
                </a:solidFill>
                <a:latin typeface="Open Sans Light"/>
              </a:rPr>
              <a:t>Selenium Web crawling</a:t>
            </a:r>
            <a:endParaRPr lang="en-US" sz="1200" b="1" u="sng" dirty="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980297" y="1979838"/>
            <a:ext cx="591147" cy="591147"/>
            <a:chOff x="718408" y="3247559"/>
            <a:chExt cx="623050" cy="623050"/>
          </a:xfrm>
        </p:grpSpPr>
        <p:sp>
          <p:nvSpPr>
            <p:cNvPr id="23" name="Oval 22"/>
            <p:cNvSpPr/>
            <p:nvPr/>
          </p:nvSpPr>
          <p:spPr>
            <a:xfrm>
              <a:off x="718408" y="3247559"/>
              <a:ext cx="623050" cy="62305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srgbClr val="2B2B2D"/>
                </a:solidFill>
                <a:latin typeface="Open Sans Light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598" y="3368602"/>
              <a:ext cx="390670" cy="380964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7693062" y="4463271"/>
            <a:ext cx="591147" cy="591147"/>
            <a:chOff x="718408" y="2370734"/>
            <a:chExt cx="623050" cy="623050"/>
          </a:xfrm>
        </p:grpSpPr>
        <p:sp>
          <p:nvSpPr>
            <p:cNvPr id="29" name="Oval 28"/>
            <p:cNvSpPr/>
            <p:nvPr/>
          </p:nvSpPr>
          <p:spPr>
            <a:xfrm>
              <a:off x="718408" y="2370734"/>
              <a:ext cx="623050" cy="6230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srgbClr val="2B2B2D"/>
                </a:solidFill>
                <a:latin typeface="Open Sans Light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174" y="2476500"/>
              <a:ext cx="411518" cy="411518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3074025" y="4543846"/>
            <a:ext cx="591147" cy="591147"/>
            <a:chOff x="718408" y="4229838"/>
            <a:chExt cx="623050" cy="623050"/>
          </a:xfrm>
        </p:grpSpPr>
        <p:sp>
          <p:nvSpPr>
            <p:cNvPr id="32" name="Oval 31"/>
            <p:cNvSpPr/>
            <p:nvPr/>
          </p:nvSpPr>
          <p:spPr>
            <a:xfrm>
              <a:off x="718408" y="4229838"/>
              <a:ext cx="623050" cy="6230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srgbClr val="2B2B2D"/>
                </a:solidFill>
                <a:latin typeface="Open Sans Light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6288" y="4419203"/>
              <a:ext cx="467290" cy="244320"/>
            </a:xfrm>
            <a:prstGeom prst="rect">
              <a:avLst/>
            </a:prstGeom>
          </p:spPr>
        </p:pic>
      </p:grpSp>
      <p:sp>
        <p:nvSpPr>
          <p:cNvPr id="34" name="Freeform 33"/>
          <p:cNvSpPr/>
          <p:nvPr/>
        </p:nvSpPr>
        <p:spPr>
          <a:xfrm>
            <a:off x="7063584" y="2273095"/>
            <a:ext cx="653563" cy="192780"/>
          </a:xfrm>
          <a:custGeom>
            <a:avLst/>
            <a:gdLst>
              <a:gd name="connsiteX0" fmla="*/ 2833254 w 2833254"/>
              <a:gd name="connsiteY0" fmla="*/ 0 h 1087582"/>
              <a:gd name="connsiteX1" fmla="*/ 928254 w 2833254"/>
              <a:gd name="connsiteY1" fmla="*/ 0 h 1087582"/>
              <a:gd name="connsiteX2" fmla="*/ 0 w 2833254"/>
              <a:gd name="connsiteY2" fmla="*/ 1087582 h 108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3254" h="1087582">
                <a:moveTo>
                  <a:pt x="2833254" y="0"/>
                </a:moveTo>
                <a:lnTo>
                  <a:pt x="928254" y="0"/>
                </a:lnTo>
                <a:lnTo>
                  <a:pt x="0" y="1087582"/>
                </a:lnTo>
              </a:path>
            </a:pathLst>
          </a:cu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>
              <a:solidFill>
                <a:srgbClr val="2B2B2D"/>
              </a:solidFill>
              <a:latin typeface="Open Sans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28356" y="1931070"/>
            <a:ext cx="2949243" cy="68868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1219170"/>
            <a:r>
              <a:rPr lang="en-US" sz="1400" b="1" dirty="0" smtClean="0">
                <a:solidFill>
                  <a:srgbClr val="FFFFFF"/>
                </a:solidFill>
                <a:latin typeface="Open Sans Light"/>
              </a:rPr>
              <a:t>Plant Village Data</a:t>
            </a:r>
            <a:endParaRPr lang="en-US" sz="1200" b="1" dirty="0">
              <a:solidFill>
                <a:srgbClr val="FFFFFF"/>
              </a:solidFill>
              <a:latin typeface="Open Sans Light"/>
            </a:endParaRPr>
          </a:p>
          <a:p>
            <a:pPr defTabSz="1219170"/>
            <a:r>
              <a:rPr lang="en-US" sz="1200" dirty="0" smtClean="0">
                <a:solidFill>
                  <a:srgbClr val="FFFFFF"/>
                </a:solidFill>
                <a:latin typeface="Open Sans Light"/>
              </a:rPr>
              <a:t>Crowd AI Plant Disease Data</a:t>
            </a:r>
            <a:endParaRPr lang="en-US" sz="1200" dirty="0">
              <a:solidFill>
                <a:srgbClr val="FFFFFF"/>
              </a:solidFill>
              <a:latin typeface="Open Sans Light"/>
            </a:endParaRPr>
          </a:p>
          <a:p>
            <a:pPr defTabSz="1219170"/>
            <a:r>
              <a:rPr lang="en-US" sz="1200" b="1" u="sng" dirty="0" smtClean="0">
                <a:solidFill>
                  <a:schemeClr val="tx1"/>
                </a:solidFill>
                <a:latin typeface="Open Sans Light"/>
              </a:rPr>
              <a:t>38 Classes , 14 Crops</a:t>
            </a:r>
          </a:p>
          <a:p>
            <a:pPr defTabSz="1219170"/>
            <a:r>
              <a:rPr lang="en-US" sz="1200" b="1" u="sng" dirty="0" smtClean="0">
                <a:solidFill>
                  <a:schemeClr val="tx1"/>
                </a:solidFill>
                <a:latin typeface="Open Sans Light"/>
              </a:rPr>
              <a:t>55,261 Images</a:t>
            </a:r>
            <a:endParaRPr lang="en-US" sz="1200" b="1" u="sng" dirty="0">
              <a:solidFill>
                <a:schemeClr val="tx1"/>
              </a:solidFill>
              <a:latin typeface="Open Sans Ligh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710207" y="1979838"/>
            <a:ext cx="591147" cy="591147"/>
            <a:chOff x="718408" y="1484685"/>
            <a:chExt cx="623050" cy="623050"/>
          </a:xfrm>
        </p:grpSpPr>
        <p:sp>
          <p:nvSpPr>
            <p:cNvPr id="26" name="Oval 25"/>
            <p:cNvSpPr/>
            <p:nvPr/>
          </p:nvSpPr>
          <p:spPr>
            <a:xfrm>
              <a:off x="718408" y="1484685"/>
              <a:ext cx="623050" cy="6230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srgbClr val="2B2B2D"/>
                </a:solidFill>
                <a:latin typeface="Open Sans Light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6806" y="1641500"/>
              <a:ext cx="366254" cy="309420"/>
            </a:xfrm>
            <a:prstGeom prst="rect">
              <a:avLst/>
            </a:prstGeom>
          </p:spPr>
        </p:pic>
      </p:grpSp>
      <p:sp>
        <p:nvSpPr>
          <p:cNvPr id="35" name="Freeform 34"/>
          <p:cNvSpPr/>
          <p:nvPr/>
        </p:nvSpPr>
        <p:spPr>
          <a:xfrm flipV="1">
            <a:off x="7010056" y="4563620"/>
            <a:ext cx="707090" cy="198572"/>
          </a:xfrm>
          <a:custGeom>
            <a:avLst/>
            <a:gdLst>
              <a:gd name="connsiteX0" fmla="*/ 2833254 w 2833254"/>
              <a:gd name="connsiteY0" fmla="*/ 0 h 1087582"/>
              <a:gd name="connsiteX1" fmla="*/ 928254 w 2833254"/>
              <a:gd name="connsiteY1" fmla="*/ 0 h 1087582"/>
              <a:gd name="connsiteX2" fmla="*/ 0 w 2833254"/>
              <a:gd name="connsiteY2" fmla="*/ 1087582 h 108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3254" h="1087582">
                <a:moveTo>
                  <a:pt x="2833254" y="0"/>
                </a:moveTo>
                <a:lnTo>
                  <a:pt x="928254" y="0"/>
                </a:lnTo>
                <a:lnTo>
                  <a:pt x="0" y="1087582"/>
                </a:lnTo>
              </a:path>
            </a:pathLst>
          </a:custGeom>
          <a:noFill/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dirty="0">
              <a:solidFill>
                <a:srgbClr val="2B2B2D"/>
              </a:solidFill>
              <a:latin typeface="Open Sans Light"/>
            </a:endParaRPr>
          </a:p>
        </p:txBody>
      </p:sp>
      <p:sp>
        <p:nvSpPr>
          <p:cNvPr id="36" name="Freeform 35"/>
          <p:cNvSpPr/>
          <p:nvPr/>
        </p:nvSpPr>
        <p:spPr>
          <a:xfrm flipH="1">
            <a:off x="4571450" y="2273096"/>
            <a:ext cx="585167" cy="183045"/>
          </a:xfrm>
          <a:custGeom>
            <a:avLst/>
            <a:gdLst>
              <a:gd name="connsiteX0" fmla="*/ 2833254 w 2833254"/>
              <a:gd name="connsiteY0" fmla="*/ 0 h 1087582"/>
              <a:gd name="connsiteX1" fmla="*/ 928254 w 2833254"/>
              <a:gd name="connsiteY1" fmla="*/ 0 h 1087582"/>
              <a:gd name="connsiteX2" fmla="*/ 0 w 2833254"/>
              <a:gd name="connsiteY2" fmla="*/ 1087582 h 108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3254" h="1087582">
                <a:moveTo>
                  <a:pt x="2833254" y="0"/>
                </a:moveTo>
                <a:lnTo>
                  <a:pt x="928254" y="0"/>
                </a:lnTo>
                <a:lnTo>
                  <a:pt x="0" y="1087582"/>
                </a:lnTo>
              </a:path>
            </a:pathLst>
          </a:custGeom>
          <a:noFill/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>
              <a:solidFill>
                <a:srgbClr val="2B2B2D"/>
              </a:solidFill>
              <a:latin typeface="Open Sans Light"/>
            </a:endParaRPr>
          </a:p>
        </p:txBody>
      </p:sp>
      <p:sp>
        <p:nvSpPr>
          <p:cNvPr id="37" name="Freeform 36"/>
          <p:cNvSpPr/>
          <p:nvPr/>
        </p:nvSpPr>
        <p:spPr>
          <a:xfrm flipH="1" flipV="1">
            <a:off x="3558800" y="4640848"/>
            <a:ext cx="621758" cy="198572"/>
          </a:xfrm>
          <a:custGeom>
            <a:avLst/>
            <a:gdLst>
              <a:gd name="connsiteX0" fmla="*/ 2833254 w 2833254"/>
              <a:gd name="connsiteY0" fmla="*/ 0 h 1087582"/>
              <a:gd name="connsiteX1" fmla="*/ 928254 w 2833254"/>
              <a:gd name="connsiteY1" fmla="*/ 0 h 1087582"/>
              <a:gd name="connsiteX2" fmla="*/ 0 w 2833254"/>
              <a:gd name="connsiteY2" fmla="*/ 1087582 h 1087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3254" h="1087582">
                <a:moveTo>
                  <a:pt x="2833254" y="0"/>
                </a:moveTo>
                <a:lnTo>
                  <a:pt x="928254" y="0"/>
                </a:lnTo>
                <a:lnTo>
                  <a:pt x="0" y="1087582"/>
                </a:lnTo>
              </a:path>
            </a:pathLst>
          </a:custGeom>
          <a:noFill/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dirty="0">
              <a:solidFill>
                <a:srgbClr val="2B2B2D"/>
              </a:solidFill>
              <a:latin typeface="Open Sans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76157" y="5889611"/>
            <a:ext cx="594445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i="1" dirty="0" smtClean="0"/>
              <a:t>Other Datasets we Crawled but were unable to Utilise: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Soil Health Card Data – 1400 Records - Ajnala, Amritsar, Punjab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Disease Best Practises Data – Plantix  Data – 555 rows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00717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34" grpId="0" animBg="1"/>
      <p:bldP spid="17" grpId="0"/>
      <p:bldP spid="35" grpId="0" animBg="1"/>
      <p:bldP spid="36" grpId="0" animBg="1"/>
      <p:bldP spid="37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0" y="3854450"/>
            <a:ext cx="4445000" cy="26160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910197" y="1949451"/>
            <a:ext cx="4281803" cy="2427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24799" y="1404767"/>
            <a:ext cx="2170578" cy="494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7000"/>
              </a:lnSpc>
            </a:pPr>
            <a:r>
              <a:rPr lang="en-US" dirty="0"/>
              <a:t>2.3K</a:t>
            </a:r>
          </a:p>
          <a:p>
            <a:pPr>
              <a:lnSpc>
                <a:spcPct val="87000"/>
              </a:lnSpc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Attack of </a:t>
            </a:r>
            <a:r>
              <a:rPr lang="en-US" sz="1200" dirty="0" smtClean="0">
                <a:solidFill>
                  <a:schemeClr val="tx1">
                    <a:lumMod val="75000"/>
                  </a:schemeClr>
                </a:solidFill>
              </a:rPr>
              <a:t>White </a:t>
            </a:r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F</a:t>
            </a:r>
            <a:r>
              <a:rPr lang="en-US" sz="1200" dirty="0" smtClean="0">
                <a:solidFill>
                  <a:schemeClr val="tx1">
                    <a:lumMod val="75000"/>
                  </a:schemeClr>
                </a:solidFill>
              </a:rPr>
              <a:t>ly </a:t>
            </a:r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Queries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07494" y="3244326"/>
            <a:ext cx="3305176" cy="493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7000"/>
              </a:lnSpc>
            </a:pPr>
            <a:r>
              <a:rPr lang="en-US" dirty="0" smtClean="0"/>
              <a:t>0.26M</a:t>
            </a:r>
            <a:endParaRPr lang="en-US" dirty="0"/>
          </a:p>
          <a:p>
            <a:pPr algn="r">
              <a:lnSpc>
                <a:spcPct val="87000"/>
              </a:lnSpc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Number of records of cotton 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4439922" y="3168299"/>
            <a:ext cx="717526" cy="163230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0" rIns="0" bIns="182880" rtlCol="0" anchor="t" anchorCtr="0"/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5823599" y="2231850"/>
            <a:ext cx="717526" cy="163230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0" rIns="0" bIns="182880" rtlCol="0" anchor="t" anchorCtr="0"/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7207275" y="1295402"/>
            <a:ext cx="717526" cy="1632303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0" rIns="0" bIns="182880" rtlCol="0" anchor="t" anchorCtr="0"/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05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515436" y="1763625"/>
            <a:ext cx="717526" cy="163230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0" rIns="0" bIns="182880" rtlCol="0" anchor="t" anchorCtr="0"/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5131761" y="2700075"/>
            <a:ext cx="717526" cy="163230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0" rIns="0" bIns="182880" rtlCol="0" anchor="t" anchorCtr="0"/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183117" y="3439180"/>
            <a:ext cx="4297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3K</a:t>
            </a:r>
          </a:p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Number of unique Queries in plant protection for cotton (after cleaning stop words, defined library, punctuations, stemming)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451601" y="4004753"/>
            <a:ext cx="3471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67K</a:t>
            </a:r>
            <a:endParaRPr lang="en-US" sz="1600" dirty="0"/>
          </a:p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Number of unique Queries in plant protection for cotton (unique geographic column)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796279" y="4625307"/>
            <a:ext cx="2765831" cy="759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7000"/>
              </a:lnSpc>
            </a:pPr>
            <a:r>
              <a:rPr lang="en-US" sz="1200" dirty="0"/>
              <a:t>120K</a:t>
            </a:r>
          </a:p>
          <a:p>
            <a:pPr>
              <a:lnSpc>
                <a:spcPct val="87000"/>
              </a:lnSpc>
            </a:pPr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Number of Queries in Plant Protection category of cotton </a:t>
            </a:r>
          </a:p>
          <a:p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064268" y="5312077"/>
            <a:ext cx="569185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 Categories of Queries within cotton</a:t>
            </a:r>
          </a:p>
          <a:p>
            <a:pPr lvl="1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- Plant Protection: 45%</a:t>
            </a:r>
          </a:p>
          <a:p>
            <a:pPr lvl="1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- Weather: 10%</a:t>
            </a:r>
          </a:p>
          <a:p>
            <a:pPr lvl="1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-  Fertilizer Use and Availability: 8.6%</a:t>
            </a:r>
          </a:p>
          <a:p>
            <a:pPr lvl="1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-  Market Information: 8.5%</a:t>
            </a:r>
          </a:p>
          <a:p>
            <a:pPr lvl="1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-  Varieties: 8%</a:t>
            </a:r>
          </a:p>
        </p:txBody>
      </p:sp>
      <p:cxnSp>
        <p:nvCxnSpPr>
          <p:cNvPr id="74" name="Elbow Connector 73"/>
          <p:cNvCxnSpPr>
            <a:cxnSpLocks/>
            <a:stCxn id="68" idx="2"/>
            <a:endCxn id="70" idx="1"/>
          </p:cNvCxnSpPr>
          <p:nvPr/>
        </p:nvCxnSpPr>
        <p:spPr>
          <a:xfrm rot="16200000" flipH="1">
            <a:off x="6830061" y="3440066"/>
            <a:ext cx="397195" cy="308918"/>
          </a:xfrm>
          <a:prstGeom prst="bentConnector2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cxnSpLocks/>
            <a:stCxn id="66" idx="2"/>
            <a:endCxn id="71" idx="1"/>
          </p:cNvCxnSpPr>
          <p:nvPr/>
        </p:nvCxnSpPr>
        <p:spPr>
          <a:xfrm rot="16200000" flipH="1">
            <a:off x="6069710" y="3976804"/>
            <a:ext cx="494543" cy="269239"/>
          </a:xfrm>
          <a:prstGeom prst="bentConnector2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cxnSpLocks/>
            <a:stCxn id="69" idx="2"/>
            <a:endCxn id="72" idx="1"/>
          </p:cNvCxnSpPr>
          <p:nvPr/>
        </p:nvCxnSpPr>
        <p:spPr>
          <a:xfrm rot="16200000" flipH="1">
            <a:off x="5307173" y="4515728"/>
            <a:ext cx="672456" cy="305755"/>
          </a:xfrm>
          <a:prstGeom prst="bentConnector2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cxnSpLocks/>
            <a:stCxn id="65" idx="2"/>
            <a:endCxn id="73" idx="1"/>
          </p:cNvCxnSpPr>
          <p:nvPr/>
        </p:nvCxnSpPr>
        <p:spPr>
          <a:xfrm rot="16200000" flipH="1">
            <a:off x="4360268" y="5239018"/>
            <a:ext cx="1142417" cy="265583"/>
          </a:xfrm>
          <a:prstGeom prst="bentConnector2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 rot="16200000" flipH="1">
            <a:off x="4570879" y="4212102"/>
            <a:ext cx="455612" cy="263525"/>
            <a:chOff x="5256213" y="3154363"/>
            <a:chExt cx="455612" cy="263525"/>
          </a:xfrm>
        </p:grpSpPr>
        <p:sp>
          <p:nvSpPr>
            <p:cNvPr id="79" name="Freeform 12"/>
            <p:cNvSpPr>
              <a:spLocks/>
            </p:cNvSpPr>
            <p:nvPr/>
          </p:nvSpPr>
          <p:spPr bwMode="auto">
            <a:xfrm>
              <a:off x="5256213" y="3205163"/>
              <a:ext cx="287337" cy="60325"/>
            </a:xfrm>
            <a:custGeom>
              <a:avLst/>
              <a:gdLst>
                <a:gd name="T0" fmla="*/ 1416 w 1416"/>
                <a:gd name="T1" fmla="*/ 0 h 292"/>
                <a:gd name="T2" fmla="*/ 1416 w 1416"/>
                <a:gd name="T3" fmla="*/ 0 h 292"/>
                <a:gd name="T4" fmla="*/ 146 w 1416"/>
                <a:gd name="T5" fmla="*/ 0 h 292"/>
                <a:gd name="T6" fmla="*/ 0 w 1416"/>
                <a:gd name="T7" fmla="*/ 146 h 292"/>
                <a:gd name="T8" fmla="*/ 146 w 1416"/>
                <a:gd name="T9" fmla="*/ 292 h 292"/>
                <a:gd name="T10" fmla="*/ 904 w 1416"/>
                <a:gd name="T11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6" h="292">
                  <a:moveTo>
                    <a:pt x="1416" y="0"/>
                  </a:moveTo>
                  <a:lnTo>
                    <a:pt x="1416" y="0"/>
                  </a:lnTo>
                  <a:lnTo>
                    <a:pt x="146" y="0"/>
                  </a:lnTo>
                  <a:cubicBezTo>
                    <a:pt x="65" y="0"/>
                    <a:pt x="0" y="65"/>
                    <a:pt x="0" y="146"/>
                  </a:cubicBezTo>
                  <a:cubicBezTo>
                    <a:pt x="0" y="227"/>
                    <a:pt x="65" y="292"/>
                    <a:pt x="146" y="292"/>
                  </a:cubicBezTo>
                  <a:lnTo>
                    <a:pt x="904" y="292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3"/>
            <p:cNvSpPr>
              <a:spLocks/>
            </p:cNvSpPr>
            <p:nvPr/>
          </p:nvSpPr>
          <p:spPr bwMode="auto">
            <a:xfrm>
              <a:off x="5368925" y="3265488"/>
              <a:ext cx="87312" cy="50800"/>
            </a:xfrm>
            <a:custGeom>
              <a:avLst/>
              <a:gdLst>
                <a:gd name="T0" fmla="*/ 50 w 426"/>
                <a:gd name="T1" fmla="*/ 0 h 256"/>
                <a:gd name="T2" fmla="*/ 50 w 426"/>
                <a:gd name="T3" fmla="*/ 0 h 256"/>
                <a:gd name="T4" fmla="*/ 0 w 426"/>
                <a:gd name="T5" fmla="*/ 110 h 256"/>
                <a:gd name="T6" fmla="*/ 146 w 426"/>
                <a:gd name="T7" fmla="*/ 256 h 256"/>
                <a:gd name="T8" fmla="*/ 426 w 426"/>
                <a:gd name="T9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256">
                  <a:moveTo>
                    <a:pt x="50" y="0"/>
                  </a:moveTo>
                  <a:lnTo>
                    <a:pt x="50" y="0"/>
                  </a:lnTo>
                  <a:cubicBezTo>
                    <a:pt x="19" y="27"/>
                    <a:pt x="0" y="66"/>
                    <a:pt x="0" y="110"/>
                  </a:cubicBezTo>
                  <a:cubicBezTo>
                    <a:pt x="0" y="191"/>
                    <a:pt x="65" y="256"/>
                    <a:pt x="146" y="256"/>
                  </a:cubicBezTo>
                  <a:lnTo>
                    <a:pt x="426" y="256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5405438" y="3316288"/>
              <a:ext cx="66675" cy="50800"/>
            </a:xfrm>
            <a:custGeom>
              <a:avLst/>
              <a:gdLst>
                <a:gd name="T0" fmla="*/ 40 w 330"/>
                <a:gd name="T1" fmla="*/ 0 h 247"/>
                <a:gd name="T2" fmla="*/ 40 w 330"/>
                <a:gd name="T3" fmla="*/ 0 h 247"/>
                <a:gd name="T4" fmla="*/ 0 w 330"/>
                <a:gd name="T5" fmla="*/ 101 h 247"/>
                <a:gd name="T6" fmla="*/ 146 w 330"/>
                <a:gd name="T7" fmla="*/ 247 h 247"/>
                <a:gd name="T8" fmla="*/ 330 w 330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247">
                  <a:moveTo>
                    <a:pt x="40" y="0"/>
                  </a:moveTo>
                  <a:lnTo>
                    <a:pt x="40" y="0"/>
                  </a:lnTo>
                  <a:cubicBezTo>
                    <a:pt x="15" y="27"/>
                    <a:pt x="0" y="62"/>
                    <a:pt x="0" y="101"/>
                  </a:cubicBezTo>
                  <a:cubicBezTo>
                    <a:pt x="0" y="182"/>
                    <a:pt x="65" y="247"/>
                    <a:pt x="146" y="247"/>
                  </a:cubicBezTo>
                  <a:lnTo>
                    <a:pt x="330" y="247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5"/>
            <p:cNvSpPr>
              <a:spLocks/>
            </p:cNvSpPr>
            <p:nvPr/>
          </p:nvSpPr>
          <p:spPr bwMode="auto">
            <a:xfrm>
              <a:off x="5432425" y="3154363"/>
              <a:ext cx="279400" cy="263525"/>
            </a:xfrm>
            <a:custGeom>
              <a:avLst/>
              <a:gdLst>
                <a:gd name="T0" fmla="*/ 92 w 1378"/>
                <a:gd name="T1" fmla="*/ 1047 h 1297"/>
                <a:gd name="T2" fmla="*/ 92 w 1378"/>
                <a:gd name="T3" fmla="*/ 1047 h 1297"/>
                <a:gd name="T4" fmla="*/ 49 w 1378"/>
                <a:gd name="T5" fmla="*/ 1151 h 1297"/>
                <a:gd name="T6" fmla="*/ 195 w 1378"/>
                <a:gd name="T7" fmla="*/ 1297 h 1297"/>
                <a:gd name="T8" fmla="*/ 729 w 1378"/>
                <a:gd name="T9" fmla="*/ 1297 h 1297"/>
                <a:gd name="T10" fmla="*/ 1378 w 1378"/>
                <a:gd name="T11" fmla="*/ 648 h 1297"/>
                <a:gd name="T12" fmla="*/ 729 w 1378"/>
                <a:gd name="T13" fmla="*/ 0 h 1297"/>
                <a:gd name="T14" fmla="*/ 147 w 1378"/>
                <a:gd name="T15" fmla="*/ 0 h 1297"/>
                <a:gd name="T16" fmla="*/ 0 w 1378"/>
                <a:gd name="T17" fmla="*/ 146 h 1297"/>
                <a:gd name="T18" fmla="*/ 43 w 1378"/>
                <a:gd name="T19" fmla="*/ 249 h 1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8" h="1297">
                  <a:moveTo>
                    <a:pt x="92" y="1047"/>
                  </a:moveTo>
                  <a:lnTo>
                    <a:pt x="92" y="1047"/>
                  </a:lnTo>
                  <a:cubicBezTo>
                    <a:pt x="65" y="1074"/>
                    <a:pt x="49" y="1111"/>
                    <a:pt x="49" y="1151"/>
                  </a:cubicBezTo>
                  <a:cubicBezTo>
                    <a:pt x="49" y="1232"/>
                    <a:pt x="114" y="1297"/>
                    <a:pt x="195" y="1297"/>
                  </a:cubicBezTo>
                  <a:lnTo>
                    <a:pt x="729" y="1297"/>
                  </a:lnTo>
                  <a:cubicBezTo>
                    <a:pt x="1087" y="1297"/>
                    <a:pt x="1378" y="1007"/>
                    <a:pt x="1378" y="648"/>
                  </a:cubicBezTo>
                  <a:cubicBezTo>
                    <a:pt x="1378" y="290"/>
                    <a:pt x="1087" y="0"/>
                    <a:pt x="729" y="0"/>
                  </a:cubicBezTo>
                  <a:lnTo>
                    <a:pt x="147" y="0"/>
                  </a:lnTo>
                  <a:cubicBezTo>
                    <a:pt x="66" y="0"/>
                    <a:pt x="0" y="65"/>
                    <a:pt x="0" y="146"/>
                  </a:cubicBezTo>
                  <a:cubicBezTo>
                    <a:pt x="0" y="186"/>
                    <a:pt x="17" y="223"/>
                    <a:pt x="43" y="249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3" name="Freeform 5"/>
          <p:cNvSpPr>
            <a:spLocks noEditPoints="1"/>
          </p:cNvSpPr>
          <p:nvPr/>
        </p:nvSpPr>
        <p:spPr bwMode="auto">
          <a:xfrm>
            <a:off x="5307020" y="3584575"/>
            <a:ext cx="377825" cy="360362"/>
          </a:xfrm>
          <a:custGeom>
            <a:avLst/>
            <a:gdLst>
              <a:gd name="T0" fmla="*/ 1437 w 1835"/>
              <a:gd name="T1" fmla="*/ 908 h 1745"/>
              <a:gd name="T2" fmla="*/ 1437 w 1835"/>
              <a:gd name="T3" fmla="*/ 908 h 1745"/>
              <a:gd name="T4" fmla="*/ 1230 w 1835"/>
              <a:gd name="T5" fmla="*/ 908 h 1745"/>
              <a:gd name="T6" fmla="*/ 1230 w 1835"/>
              <a:gd name="T7" fmla="*/ 344 h 1745"/>
              <a:gd name="T8" fmla="*/ 1437 w 1835"/>
              <a:gd name="T9" fmla="*/ 344 h 1745"/>
              <a:gd name="T10" fmla="*/ 1437 w 1835"/>
              <a:gd name="T11" fmla="*/ 908 h 1745"/>
              <a:gd name="T12" fmla="*/ 1097 w 1835"/>
              <a:gd name="T13" fmla="*/ 1477 h 1745"/>
              <a:gd name="T14" fmla="*/ 1097 w 1835"/>
              <a:gd name="T15" fmla="*/ 1477 h 1745"/>
              <a:gd name="T16" fmla="*/ 737 w 1835"/>
              <a:gd name="T17" fmla="*/ 1477 h 1745"/>
              <a:gd name="T18" fmla="*/ 737 w 1835"/>
              <a:gd name="T19" fmla="*/ 1288 h 1745"/>
              <a:gd name="T20" fmla="*/ 917 w 1835"/>
              <a:gd name="T21" fmla="*/ 1108 h 1745"/>
              <a:gd name="T22" fmla="*/ 1097 w 1835"/>
              <a:gd name="T23" fmla="*/ 1288 h 1745"/>
              <a:gd name="T24" fmla="*/ 1097 w 1835"/>
              <a:gd name="T25" fmla="*/ 1477 h 1745"/>
              <a:gd name="T26" fmla="*/ 1097 w 1835"/>
              <a:gd name="T27" fmla="*/ 1477 h 1745"/>
              <a:gd name="T28" fmla="*/ 605 w 1835"/>
              <a:gd name="T29" fmla="*/ 908 h 1745"/>
              <a:gd name="T30" fmla="*/ 605 w 1835"/>
              <a:gd name="T31" fmla="*/ 908 h 1745"/>
              <a:gd name="T32" fmla="*/ 398 w 1835"/>
              <a:gd name="T33" fmla="*/ 908 h 1745"/>
              <a:gd name="T34" fmla="*/ 398 w 1835"/>
              <a:gd name="T35" fmla="*/ 344 h 1745"/>
              <a:gd name="T36" fmla="*/ 605 w 1835"/>
              <a:gd name="T37" fmla="*/ 344 h 1745"/>
              <a:gd name="T38" fmla="*/ 605 w 1835"/>
              <a:gd name="T39" fmla="*/ 908 h 1745"/>
              <a:gd name="T40" fmla="*/ 1375 w 1835"/>
              <a:gd name="T41" fmla="*/ 0 h 1745"/>
              <a:gd name="T42" fmla="*/ 1375 w 1835"/>
              <a:gd name="T43" fmla="*/ 0 h 1745"/>
              <a:gd name="T44" fmla="*/ 460 w 1835"/>
              <a:gd name="T45" fmla="*/ 0 h 1745"/>
              <a:gd name="T46" fmla="*/ 0 w 1835"/>
              <a:gd name="T47" fmla="*/ 460 h 1745"/>
              <a:gd name="T48" fmla="*/ 0 w 1835"/>
              <a:gd name="T49" fmla="*/ 1285 h 1745"/>
              <a:gd name="T50" fmla="*/ 460 w 1835"/>
              <a:gd name="T51" fmla="*/ 1745 h 1745"/>
              <a:gd name="T52" fmla="*/ 1375 w 1835"/>
              <a:gd name="T53" fmla="*/ 1745 h 1745"/>
              <a:gd name="T54" fmla="*/ 1835 w 1835"/>
              <a:gd name="T55" fmla="*/ 1285 h 1745"/>
              <a:gd name="T56" fmla="*/ 1835 w 1835"/>
              <a:gd name="T57" fmla="*/ 460 h 1745"/>
              <a:gd name="T58" fmla="*/ 1375 w 1835"/>
              <a:gd name="T59" fmla="*/ 0 h 1745"/>
              <a:gd name="T60" fmla="*/ 1375 w 1835"/>
              <a:gd name="T61" fmla="*/ 0 h 1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835" h="1745">
                <a:moveTo>
                  <a:pt x="1437" y="908"/>
                </a:moveTo>
                <a:lnTo>
                  <a:pt x="1437" y="908"/>
                </a:lnTo>
                <a:lnTo>
                  <a:pt x="1230" y="908"/>
                </a:lnTo>
                <a:lnTo>
                  <a:pt x="1230" y="344"/>
                </a:lnTo>
                <a:lnTo>
                  <a:pt x="1437" y="344"/>
                </a:lnTo>
                <a:lnTo>
                  <a:pt x="1437" y="908"/>
                </a:lnTo>
                <a:close/>
                <a:moveTo>
                  <a:pt x="1097" y="1477"/>
                </a:moveTo>
                <a:lnTo>
                  <a:pt x="1097" y="1477"/>
                </a:lnTo>
                <a:lnTo>
                  <a:pt x="737" y="1477"/>
                </a:lnTo>
                <a:lnTo>
                  <a:pt x="737" y="1288"/>
                </a:lnTo>
                <a:cubicBezTo>
                  <a:pt x="737" y="1189"/>
                  <a:pt x="818" y="1108"/>
                  <a:pt x="917" y="1108"/>
                </a:cubicBezTo>
                <a:cubicBezTo>
                  <a:pt x="1017" y="1108"/>
                  <a:pt x="1097" y="1189"/>
                  <a:pt x="1097" y="1288"/>
                </a:cubicBezTo>
                <a:lnTo>
                  <a:pt x="1097" y="1477"/>
                </a:lnTo>
                <a:lnTo>
                  <a:pt x="1097" y="1477"/>
                </a:lnTo>
                <a:close/>
                <a:moveTo>
                  <a:pt x="605" y="908"/>
                </a:moveTo>
                <a:lnTo>
                  <a:pt x="605" y="908"/>
                </a:lnTo>
                <a:lnTo>
                  <a:pt x="398" y="908"/>
                </a:lnTo>
                <a:lnTo>
                  <a:pt x="398" y="344"/>
                </a:lnTo>
                <a:lnTo>
                  <a:pt x="605" y="344"/>
                </a:lnTo>
                <a:lnTo>
                  <a:pt x="605" y="908"/>
                </a:lnTo>
                <a:close/>
                <a:moveTo>
                  <a:pt x="1375" y="0"/>
                </a:moveTo>
                <a:lnTo>
                  <a:pt x="1375" y="0"/>
                </a:lnTo>
                <a:lnTo>
                  <a:pt x="460" y="0"/>
                </a:lnTo>
                <a:cubicBezTo>
                  <a:pt x="206" y="0"/>
                  <a:pt x="0" y="206"/>
                  <a:pt x="0" y="460"/>
                </a:cubicBezTo>
                <a:lnTo>
                  <a:pt x="0" y="1285"/>
                </a:lnTo>
                <a:cubicBezTo>
                  <a:pt x="0" y="1539"/>
                  <a:pt x="206" y="1745"/>
                  <a:pt x="460" y="1745"/>
                </a:cubicBezTo>
                <a:lnTo>
                  <a:pt x="1375" y="1745"/>
                </a:lnTo>
                <a:cubicBezTo>
                  <a:pt x="1629" y="1745"/>
                  <a:pt x="1835" y="1539"/>
                  <a:pt x="1835" y="1285"/>
                </a:cubicBezTo>
                <a:lnTo>
                  <a:pt x="1835" y="460"/>
                </a:lnTo>
                <a:cubicBezTo>
                  <a:pt x="1835" y="206"/>
                  <a:pt x="1629" y="0"/>
                  <a:pt x="1375" y="0"/>
                </a:cubicBezTo>
                <a:lnTo>
                  <a:pt x="1375" y="0"/>
                </a:lnTo>
                <a:close/>
              </a:path>
            </a:pathLst>
          </a:custGeom>
          <a:noFill/>
          <a:ln w="12700" cap="rnd">
            <a:solidFill>
              <a:srgbClr val="FEFEF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4" name="Group 8"/>
          <p:cNvGrpSpPr>
            <a:grpSpLocks noChangeAspect="1"/>
          </p:cNvGrpSpPr>
          <p:nvPr/>
        </p:nvGrpSpPr>
        <p:grpSpPr bwMode="auto">
          <a:xfrm>
            <a:off x="6053140" y="3128965"/>
            <a:ext cx="301625" cy="327025"/>
            <a:chOff x="2853" y="1431"/>
            <a:chExt cx="190" cy="206"/>
          </a:xfrm>
        </p:grpSpPr>
        <p:sp>
          <p:nvSpPr>
            <p:cNvPr id="85" name="Freeform 9"/>
            <p:cNvSpPr>
              <a:spLocks/>
            </p:cNvSpPr>
            <p:nvPr/>
          </p:nvSpPr>
          <p:spPr bwMode="auto">
            <a:xfrm>
              <a:off x="2906" y="1450"/>
              <a:ext cx="84" cy="0"/>
            </a:xfrm>
            <a:custGeom>
              <a:avLst/>
              <a:gdLst>
                <a:gd name="T0" fmla="*/ 0 w 785"/>
                <a:gd name="T1" fmla="*/ 0 w 785"/>
                <a:gd name="T2" fmla="*/ 785 w 78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85">
                  <a:moveTo>
                    <a:pt x="0" y="0"/>
                  </a:moveTo>
                  <a:lnTo>
                    <a:pt x="0" y="0"/>
                  </a:lnTo>
                  <a:lnTo>
                    <a:pt x="785" y="0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0"/>
            <p:cNvSpPr>
              <a:spLocks/>
            </p:cNvSpPr>
            <p:nvPr/>
          </p:nvSpPr>
          <p:spPr bwMode="auto">
            <a:xfrm>
              <a:off x="2853" y="1450"/>
              <a:ext cx="190" cy="187"/>
            </a:xfrm>
            <a:custGeom>
              <a:avLst/>
              <a:gdLst>
                <a:gd name="T0" fmla="*/ 1427 w 1778"/>
                <a:gd name="T1" fmla="*/ 0 h 1745"/>
                <a:gd name="T2" fmla="*/ 1427 w 1778"/>
                <a:gd name="T3" fmla="*/ 0 h 1745"/>
                <a:gd name="T4" fmla="*/ 1778 w 1778"/>
                <a:gd name="T5" fmla="*/ 0 h 1745"/>
                <a:gd name="T6" fmla="*/ 1778 w 1778"/>
                <a:gd name="T7" fmla="*/ 1745 h 1745"/>
                <a:gd name="T8" fmla="*/ 0 w 1778"/>
                <a:gd name="T9" fmla="*/ 1745 h 1745"/>
                <a:gd name="T10" fmla="*/ 0 w 1778"/>
                <a:gd name="T11" fmla="*/ 0 h 1745"/>
                <a:gd name="T12" fmla="*/ 350 w 1778"/>
                <a:gd name="T13" fmla="*/ 0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8" h="1745">
                  <a:moveTo>
                    <a:pt x="1427" y="0"/>
                  </a:moveTo>
                  <a:lnTo>
                    <a:pt x="1427" y="0"/>
                  </a:lnTo>
                  <a:lnTo>
                    <a:pt x="1778" y="0"/>
                  </a:lnTo>
                  <a:lnTo>
                    <a:pt x="1778" y="1745"/>
                  </a:lnTo>
                  <a:lnTo>
                    <a:pt x="0" y="1745"/>
                  </a:lnTo>
                  <a:lnTo>
                    <a:pt x="0" y="0"/>
                  </a:lnTo>
                  <a:lnTo>
                    <a:pt x="350" y="0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1"/>
            <p:cNvSpPr>
              <a:spLocks/>
            </p:cNvSpPr>
            <p:nvPr/>
          </p:nvSpPr>
          <p:spPr bwMode="auto">
            <a:xfrm>
              <a:off x="2853" y="1494"/>
              <a:ext cx="190" cy="0"/>
            </a:xfrm>
            <a:custGeom>
              <a:avLst/>
              <a:gdLst>
                <a:gd name="T0" fmla="*/ 0 w 1778"/>
                <a:gd name="T1" fmla="*/ 0 w 1778"/>
                <a:gd name="T2" fmla="*/ 1778 w 177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778">
                  <a:moveTo>
                    <a:pt x="0" y="0"/>
                  </a:moveTo>
                  <a:lnTo>
                    <a:pt x="0" y="0"/>
                  </a:lnTo>
                  <a:lnTo>
                    <a:pt x="1778" y="0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2"/>
            <p:cNvSpPr>
              <a:spLocks/>
            </p:cNvSpPr>
            <p:nvPr/>
          </p:nvSpPr>
          <p:spPr bwMode="auto">
            <a:xfrm>
              <a:off x="2890" y="1431"/>
              <a:ext cx="16" cy="38"/>
            </a:xfrm>
            <a:custGeom>
              <a:avLst/>
              <a:gdLst>
                <a:gd name="T0" fmla="*/ 0 w 146"/>
                <a:gd name="T1" fmla="*/ 73 h 356"/>
                <a:gd name="T2" fmla="*/ 0 w 146"/>
                <a:gd name="T3" fmla="*/ 73 h 356"/>
                <a:gd name="T4" fmla="*/ 73 w 146"/>
                <a:gd name="T5" fmla="*/ 0 h 356"/>
                <a:gd name="T6" fmla="*/ 146 w 146"/>
                <a:gd name="T7" fmla="*/ 73 h 356"/>
                <a:gd name="T8" fmla="*/ 146 w 146"/>
                <a:gd name="T9" fmla="*/ 283 h 356"/>
                <a:gd name="T10" fmla="*/ 73 w 146"/>
                <a:gd name="T11" fmla="*/ 356 h 356"/>
                <a:gd name="T12" fmla="*/ 0 w 146"/>
                <a:gd name="T13" fmla="*/ 283 h 356"/>
                <a:gd name="T14" fmla="*/ 0 w 146"/>
                <a:gd name="T15" fmla="*/ 73 h 356"/>
                <a:gd name="T16" fmla="*/ 0 w 146"/>
                <a:gd name="T17" fmla="*/ 73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56">
                  <a:moveTo>
                    <a:pt x="0" y="73"/>
                  </a:moveTo>
                  <a:lnTo>
                    <a:pt x="0" y="73"/>
                  </a:lnTo>
                  <a:cubicBezTo>
                    <a:pt x="0" y="33"/>
                    <a:pt x="32" y="0"/>
                    <a:pt x="73" y="0"/>
                  </a:cubicBezTo>
                  <a:cubicBezTo>
                    <a:pt x="113" y="0"/>
                    <a:pt x="146" y="33"/>
                    <a:pt x="146" y="73"/>
                  </a:cubicBezTo>
                  <a:lnTo>
                    <a:pt x="146" y="283"/>
                  </a:lnTo>
                  <a:cubicBezTo>
                    <a:pt x="146" y="323"/>
                    <a:pt x="113" y="356"/>
                    <a:pt x="73" y="356"/>
                  </a:cubicBezTo>
                  <a:cubicBezTo>
                    <a:pt x="32" y="356"/>
                    <a:pt x="0" y="323"/>
                    <a:pt x="0" y="283"/>
                  </a:cubicBezTo>
                  <a:lnTo>
                    <a:pt x="0" y="73"/>
                  </a:lnTo>
                  <a:lnTo>
                    <a:pt x="0" y="73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"/>
            <p:cNvSpPr>
              <a:spLocks/>
            </p:cNvSpPr>
            <p:nvPr/>
          </p:nvSpPr>
          <p:spPr bwMode="auto">
            <a:xfrm>
              <a:off x="2990" y="1431"/>
              <a:ext cx="15" cy="38"/>
            </a:xfrm>
            <a:custGeom>
              <a:avLst/>
              <a:gdLst>
                <a:gd name="T0" fmla="*/ 0 w 146"/>
                <a:gd name="T1" fmla="*/ 73 h 356"/>
                <a:gd name="T2" fmla="*/ 0 w 146"/>
                <a:gd name="T3" fmla="*/ 73 h 356"/>
                <a:gd name="T4" fmla="*/ 73 w 146"/>
                <a:gd name="T5" fmla="*/ 0 h 356"/>
                <a:gd name="T6" fmla="*/ 146 w 146"/>
                <a:gd name="T7" fmla="*/ 73 h 356"/>
                <a:gd name="T8" fmla="*/ 146 w 146"/>
                <a:gd name="T9" fmla="*/ 283 h 356"/>
                <a:gd name="T10" fmla="*/ 73 w 146"/>
                <a:gd name="T11" fmla="*/ 356 h 356"/>
                <a:gd name="T12" fmla="*/ 0 w 146"/>
                <a:gd name="T13" fmla="*/ 283 h 356"/>
                <a:gd name="T14" fmla="*/ 0 w 146"/>
                <a:gd name="T15" fmla="*/ 73 h 356"/>
                <a:gd name="T16" fmla="*/ 0 w 146"/>
                <a:gd name="T17" fmla="*/ 73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56">
                  <a:moveTo>
                    <a:pt x="0" y="73"/>
                  </a:moveTo>
                  <a:lnTo>
                    <a:pt x="0" y="73"/>
                  </a:lnTo>
                  <a:cubicBezTo>
                    <a:pt x="0" y="33"/>
                    <a:pt x="32" y="0"/>
                    <a:pt x="73" y="0"/>
                  </a:cubicBezTo>
                  <a:cubicBezTo>
                    <a:pt x="113" y="0"/>
                    <a:pt x="146" y="33"/>
                    <a:pt x="146" y="73"/>
                  </a:cubicBezTo>
                  <a:lnTo>
                    <a:pt x="146" y="283"/>
                  </a:lnTo>
                  <a:cubicBezTo>
                    <a:pt x="146" y="323"/>
                    <a:pt x="113" y="356"/>
                    <a:pt x="73" y="356"/>
                  </a:cubicBezTo>
                  <a:cubicBezTo>
                    <a:pt x="32" y="356"/>
                    <a:pt x="0" y="323"/>
                    <a:pt x="0" y="283"/>
                  </a:cubicBezTo>
                  <a:lnTo>
                    <a:pt x="0" y="73"/>
                  </a:lnTo>
                  <a:lnTo>
                    <a:pt x="0" y="73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"/>
            <p:cNvSpPr>
              <a:spLocks/>
            </p:cNvSpPr>
            <p:nvPr/>
          </p:nvSpPr>
          <p:spPr bwMode="auto">
            <a:xfrm>
              <a:off x="2892" y="1520"/>
              <a:ext cx="112" cy="93"/>
            </a:xfrm>
            <a:custGeom>
              <a:avLst/>
              <a:gdLst>
                <a:gd name="T0" fmla="*/ 0 w 1040"/>
                <a:gd name="T1" fmla="*/ 554 h 863"/>
                <a:gd name="T2" fmla="*/ 0 w 1040"/>
                <a:gd name="T3" fmla="*/ 554 h 863"/>
                <a:gd name="T4" fmla="*/ 346 w 1040"/>
                <a:gd name="T5" fmla="*/ 863 h 863"/>
                <a:gd name="T6" fmla="*/ 1040 w 1040"/>
                <a:gd name="T7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0" h="863">
                  <a:moveTo>
                    <a:pt x="0" y="554"/>
                  </a:moveTo>
                  <a:lnTo>
                    <a:pt x="0" y="554"/>
                  </a:lnTo>
                  <a:lnTo>
                    <a:pt x="346" y="863"/>
                  </a:lnTo>
                  <a:lnTo>
                    <a:pt x="1040" y="0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" name="Group 17"/>
          <p:cNvGrpSpPr>
            <a:grpSpLocks noChangeAspect="1"/>
          </p:cNvGrpSpPr>
          <p:nvPr/>
        </p:nvGrpSpPr>
        <p:grpSpPr bwMode="auto">
          <a:xfrm>
            <a:off x="6704015" y="2630511"/>
            <a:ext cx="363537" cy="371479"/>
            <a:chOff x="3263" y="1117"/>
            <a:chExt cx="229" cy="234"/>
          </a:xfrm>
        </p:grpSpPr>
        <p:sp>
          <p:nvSpPr>
            <p:cNvPr id="92" name="Freeform 18"/>
            <p:cNvSpPr>
              <a:spLocks/>
            </p:cNvSpPr>
            <p:nvPr/>
          </p:nvSpPr>
          <p:spPr bwMode="auto">
            <a:xfrm>
              <a:off x="3263" y="1202"/>
              <a:ext cx="133" cy="46"/>
            </a:xfrm>
            <a:custGeom>
              <a:avLst/>
              <a:gdLst>
                <a:gd name="T0" fmla="*/ 1088 w 1088"/>
                <a:gd name="T1" fmla="*/ 184 h 368"/>
                <a:gd name="T2" fmla="*/ 1088 w 1088"/>
                <a:gd name="T3" fmla="*/ 184 h 368"/>
                <a:gd name="T4" fmla="*/ 544 w 1088"/>
                <a:gd name="T5" fmla="*/ 368 h 368"/>
                <a:gd name="T6" fmla="*/ 0 w 1088"/>
                <a:gd name="T7" fmla="*/ 184 h 368"/>
                <a:gd name="T8" fmla="*/ 544 w 1088"/>
                <a:gd name="T9" fmla="*/ 0 h 368"/>
                <a:gd name="T10" fmla="*/ 1088 w 1088"/>
                <a:gd name="T11" fmla="*/ 184 h 368"/>
                <a:gd name="T12" fmla="*/ 1088 w 1088"/>
                <a:gd name="T13" fmla="*/ 18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8" h="368">
                  <a:moveTo>
                    <a:pt x="1088" y="184"/>
                  </a:moveTo>
                  <a:lnTo>
                    <a:pt x="1088" y="184"/>
                  </a:lnTo>
                  <a:cubicBezTo>
                    <a:pt x="1088" y="286"/>
                    <a:pt x="844" y="368"/>
                    <a:pt x="544" y="368"/>
                  </a:cubicBezTo>
                  <a:cubicBezTo>
                    <a:pt x="243" y="368"/>
                    <a:pt x="0" y="286"/>
                    <a:pt x="0" y="184"/>
                  </a:cubicBezTo>
                  <a:cubicBezTo>
                    <a:pt x="0" y="83"/>
                    <a:pt x="243" y="0"/>
                    <a:pt x="544" y="0"/>
                  </a:cubicBezTo>
                  <a:cubicBezTo>
                    <a:pt x="844" y="0"/>
                    <a:pt x="1088" y="83"/>
                    <a:pt x="1088" y="184"/>
                  </a:cubicBezTo>
                  <a:lnTo>
                    <a:pt x="1088" y="184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9"/>
            <p:cNvSpPr>
              <a:spLocks/>
            </p:cNvSpPr>
            <p:nvPr/>
          </p:nvSpPr>
          <p:spPr bwMode="auto">
            <a:xfrm>
              <a:off x="3263" y="1225"/>
              <a:ext cx="133" cy="126"/>
            </a:xfrm>
            <a:custGeom>
              <a:avLst/>
              <a:gdLst>
                <a:gd name="T0" fmla="*/ 1088 w 1088"/>
                <a:gd name="T1" fmla="*/ 0 h 1020"/>
                <a:gd name="T2" fmla="*/ 1088 w 1088"/>
                <a:gd name="T3" fmla="*/ 0 h 1020"/>
                <a:gd name="T4" fmla="*/ 1088 w 1088"/>
                <a:gd name="T5" fmla="*/ 836 h 1020"/>
                <a:gd name="T6" fmla="*/ 544 w 1088"/>
                <a:gd name="T7" fmla="*/ 1020 h 1020"/>
                <a:gd name="T8" fmla="*/ 0 w 1088"/>
                <a:gd name="T9" fmla="*/ 836 h 1020"/>
                <a:gd name="T10" fmla="*/ 0 w 1088"/>
                <a:gd name="T11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8" h="1020">
                  <a:moveTo>
                    <a:pt x="1088" y="0"/>
                  </a:moveTo>
                  <a:lnTo>
                    <a:pt x="1088" y="0"/>
                  </a:lnTo>
                  <a:lnTo>
                    <a:pt x="1088" y="836"/>
                  </a:lnTo>
                  <a:cubicBezTo>
                    <a:pt x="1088" y="938"/>
                    <a:pt x="844" y="1020"/>
                    <a:pt x="544" y="1020"/>
                  </a:cubicBezTo>
                  <a:cubicBezTo>
                    <a:pt x="243" y="1020"/>
                    <a:pt x="0" y="938"/>
                    <a:pt x="0" y="836"/>
                  </a:cubicBez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0"/>
            <p:cNvSpPr>
              <a:spLocks/>
            </p:cNvSpPr>
            <p:nvPr/>
          </p:nvSpPr>
          <p:spPr bwMode="auto">
            <a:xfrm>
              <a:off x="3263" y="1295"/>
              <a:ext cx="133" cy="23"/>
            </a:xfrm>
            <a:custGeom>
              <a:avLst/>
              <a:gdLst>
                <a:gd name="T0" fmla="*/ 1088 w 1088"/>
                <a:gd name="T1" fmla="*/ 0 h 184"/>
                <a:gd name="T2" fmla="*/ 1088 w 1088"/>
                <a:gd name="T3" fmla="*/ 0 h 184"/>
                <a:gd name="T4" fmla="*/ 544 w 1088"/>
                <a:gd name="T5" fmla="*/ 184 h 184"/>
                <a:gd name="T6" fmla="*/ 0 w 1088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184">
                  <a:moveTo>
                    <a:pt x="1088" y="0"/>
                  </a:moveTo>
                  <a:lnTo>
                    <a:pt x="1088" y="0"/>
                  </a:lnTo>
                  <a:cubicBezTo>
                    <a:pt x="1088" y="102"/>
                    <a:pt x="844" y="184"/>
                    <a:pt x="544" y="184"/>
                  </a:cubicBezTo>
                  <a:cubicBezTo>
                    <a:pt x="243" y="184"/>
                    <a:pt x="0" y="102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1"/>
            <p:cNvSpPr>
              <a:spLocks/>
            </p:cNvSpPr>
            <p:nvPr/>
          </p:nvSpPr>
          <p:spPr bwMode="auto">
            <a:xfrm>
              <a:off x="3263" y="1261"/>
              <a:ext cx="133" cy="23"/>
            </a:xfrm>
            <a:custGeom>
              <a:avLst/>
              <a:gdLst>
                <a:gd name="T0" fmla="*/ 1088 w 1088"/>
                <a:gd name="T1" fmla="*/ 0 h 184"/>
                <a:gd name="T2" fmla="*/ 1088 w 1088"/>
                <a:gd name="T3" fmla="*/ 0 h 184"/>
                <a:gd name="T4" fmla="*/ 544 w 1088"/>
                <a:gd name="T5" fmla="*/ 184 h 184"/>
                <a:gd name="T6" fmla="*/ 0 w 1088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184">
                  <a:moveTo>
                    <a:pt x="1088" y="0"/>
                  </a:moveTo>
                  <a:lnTo>
                    <a:pt x="1088" y="0"/>
                  </a:lnTo>
                  <a:cubicBezTo>
                    <a:pt x="1088" y="102"/>
                    <a:pt x="844" y="184"/>
                    <a:pt x="544" y="184"/>
                  </a:cubicBezTo>
                  <a:cubicBezTo>
                    <a:pt x="243" y="184"/>
                    <a:pt x="0" y="102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2"/>
            <p:cNvSpPr>
              <a:spLocks/>
            </p:cNvSpPr>
            <p:nvPr/>
          </p:nvSpPr>
          <p:spPr bwMode="auto">
            <a:xfrm>
              <a:off x="3359" y="1117"/>
              <a:ext cx="133" cy="46"/>
            </a:xfrm>
            <a:custGeom>
              <a:avLst/>
              <a:gdLst>
                <a:gd name="T0" fmla="*/ 1088 w 1088"/>
                <a:gd name="T1" fmla="*/ 184 h 368"/>
                <a:gd name="T2" fmla="*/ 1088 w 1088"/>
                <a:gd name="T3" fmla="*/ 184 h 368"/>
                <a:gd name="T4" fmla="*/ 544 w 1088"/>
                <a:gd name="T5" fmla="*/ 368 h 368"/>
                <a:gd name="T6" fmla="*/ 0 w 1088"/>
                <a:gd name="T7" fmla="*/ 184 h 368"/>
                <a:gd name="T8" fmla="*/ 544 w 1088"/>
                <a:gd name="T9" fmla="*/ 0 h 368"/>
                <a:gd name="T10" fmla="*/ 1088 w 1088"/>
                <a:gd name="T11" fmla="*/ 184 h 368"/>
                <a:gd name="T12" fmla="*/ 1088 w 1088"/>
                <a:gd name="T13" fmla="*/ 18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8" h="368">
                  <a:moveTo>
                    <a:pt x="1088" y="184"/>
                  </a:moveTo>
                  <a:lnTo>
                    <a:pt x="1088" y="184"/>
                  </a:lnTo>
                  <a:cubicBezTo>
                    <a:pt x="1088" y="285"/>
                    <a:pt x="845" y="368"/>
                    <a:pt x="544" y="368"/>
                  </a:cubicBezTo>
                  <a:cubicBezTo>
                    <a:pt x="244" y="368"/>
                    <a:pt x="0" y="285"/>
                    <a:pt x="0" y="184"/>
                  </a:cubicBezTo>
                  <a:cubicBezTo>
                    <a:pt x="0" y="82"/>
                    <a:pt x="244" y="0"/>
                    <a:pt x="544" y="0"/>
                  </a:cubicBezTo>
                  <a:cubicBezTo>
                    <a:pt x="845" y="0"/>
                    <a:pt x="1088" y="82"/>
                    <a:pt x="1088" y="184"/>
                  </a:cubicBezTo>
                  <a:lnTo>
                    <a:pt x="1088" y="184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3"/>
            <p:cNvSpPr>
              <a:spLocks/>
            </p:cNvSpPr>
            <p:nvPr/>
          </p:nvSpPr>
          <p:spPr bwMode="auto">
            <a:xfrm>
              <a:off x="3359" y="1140"/>
              <a:ext cx="0" cy="64"/>
            </a:xfrm>
            <a:custGeom>
              <a:avLst/>
              <a:gdLst>
                <a:gd name="T0" fmla="*/ 519 h 519"/>
                <a:gd name="T1" fmla="*/ 519 h 519"/>
                <a:gd name="T2" fmla="*/ 0 h 5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19">
                  <a:moveTo>
                    <a:pt x="0" y="519"/>
                  </a:moveTo>
                  <a:lnTo>
                    <a:pt x="0" y="519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4"/>
            <p:cNvSpPr>
              <a:spLocks/>
            </p:cNvSpPr>
            <p:nvPr/>
          </p:nvSpPr>
          <p:spPr bwMode="auto">
            <a:xfrm>
              <a:off x="3396" y="1140"/>
              <a:ext cx="96" cy="166"/>
            </a:xfrm>
            <a:custGeom>
              <a:avLst/>
              <a:gdLst>
                <a:gd name="T0" fmla="*/ 780 w 780"/>
                <a:gd name="T1" fmla="*/ 0 h 1340"/>
                <a:gd name="T2" fmla="*/ 780 w 780"/>
                <a:gd name="T3" fmla="*/ 0 h 1340"/>
                <a:gd name="T4" fmla="*/ 780 w 780"/>
                <a:gd name="T5" fmla="*/ 1156 h 1340"/>
                <a:gd name="T6" fmla="*/ 236 w 780"/>
                <a:gd name="T7" fmla="*/ 1340 h 1340"/>
                <a:gd name="T8" fmla="*/ 0 w 780"/>
                <a:gd name="T9" fmla="*/ 1322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340">
                  <a:moveTo>
                    <a:pt x="780" y="0"/>
                  </a:moveTo>
                  <a:lnTo>
                    <a:pt x="780" y="0"/>
                  </a:lnTo>
                  <a:lnTo>
                    <a:pt x="780" y="1156"/>
                  </a:lnTo>
                  <a:cubicBezTo>
                    <a:pt x="780" y="1258"/>
                    <a:pt x="537" y="1340"/>
                    <a:pt x="236" y="1340"/>
                  </a:cubicBezTo>
                  <a:cubicBezTo>
                    <a:pt x="152" y="1340"/>
                    <a:pt x="71" y="1334"/>
                    <a:pt x="0" y="1322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5"/>
            <p:cNvSpPr>
              <a:spLocks/>
            </p:cNvSpPr>
            <p:nvPr/>
          </p:nvSpPr>
          <p:spPr bwMode="auto">
            <a:xfrm>
              <a:off x="3396" y="1250"/>
              <a:ext cx="96" cy="22"/>
            </a:xfrm>
            <a:custGeom>
              <a:avLst/>
              <a:gdLst>
                <a:gd name="T0" fmla="*/ 780 w 780"/>
                <a:gd name="T1" fmla="*/ 0 h 184"/>
                <a:gd name="T2" fmla="*/ 780 w 780"/>
                <a:gd name="T3" fmla="*/ 0 h 184"/>
                <a:gd name="T4" fmla="*/ 236 w 780"/>
                <a:gd name="T5" fmla="*/ 184 h 184"/>
                <a:gd name="T6" fmla="*/ 0 w 780"/>
                <a:gd name="T7" fmla="*/ 16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0" h="184">
                  <a:moveTo>
                    <a:pt x="780" y="0"/>
                  </a:moveTo>
                  <a:lnTo>
                    <a:pt x="780" y="0"/>
                  </a:lnTo>
                  <a:cubicBezTo>
                    <a:pt x="780" y="102"/>
                    <a:pt x="537" y="184"/>
                    <a:pt x="236" y="184"/>
                  </a:cubicBezTo>
                  <a:cubicBezTo>
                    <a:pt x="152" y="184"/>
                    <a:pt x="71" y="178"/>
                    <a:pt x="0" y="166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6"/>
            <p:cNvSpPr>
              <a:spLocks/>
            </p:cNvSpPr>
            <p:nvPr/>
          </p:nvSpPr>
          <p:spPr bwMode="auto">
            <a:xfrm>
              <a:off x="3396" y="1214"/>
              <a:ext cx="96" cy="23"/>
            </a:xfrm>
            <a:custGeom>
              <a:avLst/>
              <a:gdLst>
                <a:gd name="T0" fmla="*/ 780 w 780"/>
                <a:gd name="T1" fmla="*/ 0 h 184"/>
                <a:gd name="T2" fmla="*/ 780 w 780"/>
                <a:gd name="T3" fmla="*/ 0 h 184"/>
                <a:gd name="T4" fmla="*/ 236 w 780"/>
                <a:gd name="T5" fmla="*/ 184 h 184"/>
                <a:gd name="T6" fmla="*/ 0 w 780"/>
                <a:gd name="T7" fmla="*/ 16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0" h="184">
                  <a:moveTo>
                    <a:pt x="780" y="0"/>
                  </a:moveTo>
                  <a:lnTo>
                    <a:pt x="780" y="0"/>
                  </a:lnTo>
                  <a:cubicBezTo>
                    <a:pt x="780" y="102"/>
                    <a:pt x="537" y="184"/>
                    <a:pt x="236" y="184"/>
                  </a:cubicBezTo>
                  <a:cubicBezTo>
                    <a:pt x="152" y="184"/>
                    <a:pt x="71" y="178"/>
                    <a:pt x="0" y="166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7"/>
            <p:cNvSpPr>
              <a:spLocks/>
            </p:cNvSpPr>
            <p:nvPr/>
          </p:nvSpPr>
          <p:spPr bwMode="auto">
            <a:xfrm>
              <a:off x="3359" y="1179"/>
              <a:ext cx="133" cy="23"/>
            </a:xfrm>
            <a:custGeom>
              <a:avLst/>
              <a:gdLst>
                <a:gd name="T0" fmla="*/ 1088 w 1088"/>
                <a:gd name="T1" fmla="*/ 0 h 184"/>
                <a:gd name="T2" fmla="*/ 1088 w 1088"/>
                <a:gd name="T3" fmla="*/ 0 h 184"/>
                <a:gd name="T4" fmla="*/ 544 w 1088"/>
                <a:gd name="T5" fmla="*/ 184 h 184"/>
                <a:gd name="T6" fmla="*/ 0 w 1088"/>
                <a:gd name="T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8" h="184">
                  <a:moveTo>
                    <a:pt x="1088" y="0"/>
                  </a:moveTo>
                  <a:lnTo>
                    <a:pt x="1088" y="0"/>
                  </a:lnTo>
                  <a:cubicBezTo>
                    <a:pt x="1088" y="102"/>
                    <a:pt x="845" y="184"/>
                    <a:pt x="544" y="184"/>
                  </a:cubicBezTo>
                  <a:cubicBezTo>
                    <a:pt x="244" y="184"/>
                    <a:pt x="0" y="102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oup 30"/>
          <p:cNvGrpSpPr>
            <a:grpSpLocks noChangeAspect="1"/>
          </p:cNvGrpSpPr>
          <p:nvPr/>
        </p:nvGrpSpPr>
        <p:grpSpPr bwMode="auto">
          <a:xfrm>
            <a:off x="7419987" y="2174877"/>
            <a:ext cx="314325" cy="349250"/>
            <a:chOff x="3714" y="830"/>
            <a:chExt cx="198" cy="220"/>
          </a:xfrm>
        </p:grpSpPr>
        <p:sp>
          <p:nvSpPr>
            <p:cNvPr id="103" name="Freeform 31"/>
            <p:cNvSpPr>
              <a:spLocks/>
            </p:cNvSpPr>
            <p:nvPr/>
          </p:nvSpPr>
          <p:spPr bwMode="auto">
            <a:xfrm>
              <a:off x="3785" y="959"/>
              <a:ext cx="57" cy="91"/>
            </a:xfrm>
            <a:custGeom>
              <a:avLst/>
              <a:gdLst>
                <a:gd name="T0" fmla="*/ 0 w 536"/>
                <a:gd name="T1" fmla="*/ 864 h 864"/>
                <a:gd name="T2" fmla="*/ 0 w 536"/>
                <a:gd name="T3" fmla="*/ 864 h 864"/>
                <a:gd name="T4" fmla="*/ 536 w 536"/>
                <a:gd name="T5" fmla="*/ 864 h 864"/>
                <a:gd name="T6" fmla="*/ 536 w 536"/>
                <a:gd name="T7" fmla="*/ 0 h 864"/>
                <a:gd name="T8" fmla="*/ 0 w 536"/>
                <a:gd name="T9" fmla="*/ 0 h 864"/>
                <a:gd name="T10" fmla="*/ 0 w 536"/>
                <a:gd name="T11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6" h="864">
                  <a:moveTo>
                    <a:pt x="0" y="864"/>
                  </a:moveTo>
                  <a:lnTo>
                    <a:pt x="0" y="864"/>
                  </a:lnTo>
                  <a:lnTo>
                    <a:pt x="536" y="864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864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2"/>
            <p:cNvSpPr>
              <a:spLocks/>
            </p:cNvSpPr>
            <p:nvPr/>
          </p:nvSpPr>
          <p:spPr bwMode="auto">
            <a:xfrm>
              <a:off x="3715" y="1005"/>
              <a:ext cx="57" cy="45"/>
            </a:xfrm>
            <a:custGeom>
              <a:avLst/>
              <a:gdLst>
                <a:gd name="T0" fmla="*/ 0 w 536"/>
                <a:gd name="T1" fmla="*/ 432 h 432"/>
                <a:gd name="T2" fmla="*/ 0 w 536"/>
                <a:gd name="T3" fmla="*/ 432 h 432"/>
                <a:gd name="T4" fmla="*/ 536 w 536"/>
                <a:gd name="T5" fmla="*/ 432 h 432"/>
                <a:gd name="T6" fmla="*/ 536 w 536"/>
                <a:gd name="T7" fmla="*/ 0 h 432"/>
                <a:gd name="T8" fmla="*/ 0 w 536"/>
                <a:gd name="T9" fmla="*/ 0 h 432"/>
                <a:gd name="T10" fmla="*/ 0 w 536"/>
                <a:gd name="T1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6" h="432">
                  <a:moveTo>
                    <a:pt x="0" y="432"/>
                  </a:moveTo>
                  <a:lnTo>
                    <a:pt x="0" y="432"/>
                  </a:lnTo>
                  <a:lnTo>
                    <a:pt x="536" y="432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432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3"/>
            <p:cNvSpPr>
              <a:spLocks/>
            </p:cNvSpPr>
            <p:nvPr/>
          </p:nvSpPr>
          <p:spPr bwMode="auto">
            <a:xfrm>
              <a:off x="3714" y="830"/>
              <a:ext cx="145" cy="143"/>
            </a:xfrm>
            <a:custGeom>
              <a:avLst/>
              <a:gdLst>
                <a:gd name="T0" fmla="*/ 1368 w 1368"/>
                <a:gd name="T1" fmla="*/ 0 h 1353"/>
                <a:gd name="T2" fmla="*/ 1368 w 1368"/>
                <a:gd name="T3" fmla="*/ 0 h 1353"/>
                <a:gd name="T4" fmla="*/ 851 w 1368"/>
                <a:gd name="T5" fmla="*/ 0 h 1353"/>
                <a:gd name="T6" fmla="*/ 982 w 1368"/>
                <a:gd name="T7" fmla="*/ 133 h 1353"/>
                <a:gd name="T8" fmla="*/ 12 w 1368"/>
                <a:gd name="T9" fmla="*/ 1286 h 1353"/>
                <a:gd name="T10" fmla="*/ 11 w 1368"/>
                <a:gd name="T11" fmla="*/ 1335 h 1353"/>
                <a:gd name="T12" fmla="*/ 65 w 1368"/>
                <a:gd name="T13" fmla="*/ 1340 h 1353"/>
                <a:gd name="T14" fmla="*/ 1236 w 1368"/>
                <a:gd name="T15" fmla="*/ 389 h 1353"/>
                <a:gd name="T16" fmla="*/ 1368 w 1368"/>
                <a:gd name="T17" fmla="*/ 521 h 1353"/>
                <a:gd name="T18" fmla="*/ 1368 w 1368"/>
                <a:gd name="T19" fmla="*/ 0 h 1353"/>
                <a:gd name="T20" fmla="*/ 1368 w 1368"/>
                <a:gd name="T21" fmla="*/ 0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8" h="1353">
                  <a:moveTo>
                    <a:pt x="1368" y="0"/>
                  </a:moveTo>
                  <a:lnTo>
                    <a:pt x="1368" y="0"/>
                  </a:lnTo>
                  <a:lnTo>
                    <a:pt x="851" y="0"/>
                  </a:lnTo>
                  <a:lnTo>
                    <a:pt x="982" y="133"/>
                  </a:lnTo>
                  <a:lnTo>
                    <a:pt x="12" y="1286"/>
                  </a:lnTo>
                  <a:cubicBezTo>
                    <a:pt x="0" y="1300"/>
                    <a:pt x="0" y="1320"/>
                    <a:pt x="11" y="1335"/>
                  </a:cubicBezTo>
                  <a:cubicBezTo>
                    <a:pt x="25" y="1351"/>
                    <a:pt x="48" y="1353"/>
                    <a:pt x="65" y="1340"/>
                  </a:cubicBezTo>
                  <a:lnTo>
                    <a:pt x="1236" y="389"/>
                  </a:lnTo>
                  <a:lnTo>
                    <a:pt x="1368" y="521"/>
                  </a:lnTo>
                  <a:lnTo>
                    <a:pt x="1368" y="0"/>
                  </a:lnTo>
                  <a:lnTo>
                    <a:pt x="1368" y="0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4"/>
            <p:cNvSpPr>
              <a:spLocks/>
            </p:cNvSpPr>
            <p:nvPr/>
          </p:nvSpPr>
          <p:spPr bwMode="auto">
            <a:xfrm>
              <a:off x="3855" y="914"/>
              <a:ext cx="57" cy="136"/>
            </a:xfrm>
            <a:custGeom>
              <a:avLst/>
              <a:gdLst>
                <a:gd name="T0" fmla="*/ 0 w 536"/>
                <a:gd name="T1" fmla="*/ 1290 h 1290"/>
                <a:gd name="T2" fmla="*/ 0 w 536"/>
                <a:gd name="T3" fmla="*/ 1290 h 1290"/>
                <a:gd name="T4" fmla="*/ 536 w 536"/>
                <a:gd name="T5" fmla="*/ 1290 h 1290"/>
                <a:gd name="T6" fmla="*/ 536 w 536"/>
                <a:gd name="T7" fmla="*/ 0 h 1290"/>
                <a:gd name="T8" fmla="*/ 0 w 536"/>
                <a:gd name="T9" fmla="*/ 0 h 1290"/>
                <a:gd name="T10" fmla="*/ 0 w 536"/>
                <a:gd name="T11" fmla="*/ 129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6" h="1290">
                  <a:moveTo>
                    <a:pt x="0" y="1290"/>
                  </a:moveTo>
                  <a:lnTo>
                    <a:pt x="0" y="1290"/>
                  </a:lnTo>
                  <a:lnTo>
                    <a:pt x="536" y="1290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1290"/>
                  </a:lnTo>
                  <a:close/>
                </a:path>
              </a:pathLst>
            </a:custGeom>
            <a:noFill/>
            <a:ln w="12700" cap="rnd">
              <a:solidFill>
                <a:srgbClr val="FEFEF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Exploratory Data Analysis – Kisan Call Centre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Cotton Data – Out of the 5.2 Million Records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6325261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6666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2" presetClass="entr" presetSubtype="4" fill="hold" grpId="0" nodeType="afterEffect" p14:presetBounceEnd="68182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182">
                                          <p:cBhvr additive="base">
                                            <p:cTn id="15" dur="11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182">
                                          <p:cBhvr additive="base">
                                            <p:cTn id="16" dur="11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3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 p14:presetBounceEnd="68182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182">
                                          <p:cBhvr additive="base">
                                            <p:cTn id="28" dur="11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182">
                                          <p:cBhvr additive="base">
                                            <p:cTn id="29" dur="11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3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 p14:presetBounceEnd="68182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182">
                                          <p:cBhvr additive="base">
                                            <p:cTn id="41" dur="11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182">
                                          <p:cBhvr additive="base">
                                            <p:cTn id="42" dur="11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8" dur="3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grpId="0" nodeType="withEffect" p14:presetBounceEnd="68182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182">
                                          <p:cBhvr additive="base">
                                            <p:cTn id="54" dur="11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182">
                                          <p:cBhvr additive="base">
                                            <p:cTn id="55" dur="11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" dur="3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 p14:presetBounceEnd="68182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182">
                                          <p:cBhvr additive="base">
                                            <p:cTn id="67" dur="11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182">
                                          <p:cBhvr additive="base">
                                            <p:cTn id="68" dur="11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8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7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45" grpId="0" animBg="1"/>
          <p:bldP spid="13" grpId="0"/>
          <p:bldP spid="46" grpId="0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/>
          <p:bldP spid="71" grpId="0"/>
          <p:bldP spid="72" grpId="0"/>
          <p:bldP spid="73" grpId="0"/>
          <p:bldP spid="8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6666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6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1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1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3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1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1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" dur="3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1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1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1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8" dur="3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4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1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1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" dur="3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1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1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8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7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45" grpId="0" animBg="1"/>
          <p:bldP spid="13" grpId="0"/>
          <p:bldP spid="46" grpId="0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/>
          <p:bldP spid="71" grpId="0"/>
          <p:bldP spid="72" grpId="0"/>
          <p:bldP spid="73" grpId="0"/>
          <p:bldP spid="83" grpId="0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efault Theme">
  <a:themeElements>
    <a:clrScheme name="BCG OLD">
      <a:dk1>
        <a:srgbClr val="000000"/>
      </a:dk1>
      <a:lt1>
        <a:srgbClr val="FFFFFF"/>
      </a:lt1>
      <a:dk2>
        <a:srgbClr val="177B57"/>
      </a:dk2>
      <a:lt2>
        <a:srgbClr val="808080"/>
      </a:lt2>
      <a:accent1>
        <a:srgbClr val="E2E2E2"/>
      </a:accent1>
      <a:accent2>
        <a:srgbClr val="BCDEC2"/>
      </a:accent2>
      <a:accent3>
        <a:srgbClr val="B2B2B2"/>
      </a:accent3>
      <a:accent4>
        <a:srgbClr val="4D4D4D"/>
      </a:accent4>
      <a:accent5>
        <a:srgbClr val="D2E0E6"/>
      </a:accent5>
      <a:accent6>
        <a:srgbClr val="79A2B3"/>
      </a:accent6>
      <a:hlink>
        <a:srgbClr val="5BAD82"/>
      </a:hlink>
      <a:folHlink>
        <a:srgbClr val="8EC6A1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arbon - 4x3">
  <a:themeElements>
    <a:clrScheme name="i9_Storm Dark">
      <a:dk1>
        <a:srgbClr val="FFFFFF"/>
      </a:dk1>
      <a:lt1>
        <a:srgbClr val="2B2B2D"/>
      </a:lt1>
      <a:dk2>
        <a:srgbClr val="387390"/>
      </a:dk2>
      <a:lt2>
        <a:srgbClr val="46768C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2656</TotalTime>
  <Words>1659</Words>
  <Application>Microsoft Office PowerPoint</Application>
  <PresentationFormat>Widescreen</PresentationFormat>
  <Paragraphs>329</Paragraphs>
  <Slides>23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Calibri</vt:lpstr>
      <vt:lpstr>Calibri Light</vt:lpstr>
      <vt:lpstr>Lato Light</vt:lpstr>
      <vt:lpstr>Lato Regular</vt:lpstr>
      <vt:lpstr>Open Sans</vt:lpstr>
      <vt:lpstr>Open Sans Light</vt:lpstr>
      <vt:lpstr>Raleway Light</vt:lpstr>
      <vt:lpstr>Times New Roman</vt:lpstr>
      <vt:lpstr>Default Theme</vt:lpstr>
      <vt:lpstr>Carbon - 4x3</vt:lpstr>
      <vt:lpstr>think-cell Slide</vt:lpstr>
      <vt:lpstr>PowerPoint Presentation</vt:lpstr>
      <vt:lpstr>Our Team</vt:lpstr>
      <vt:lpstr>Big Picture: Agriculture Industry in lndia</vt:lpstr>
      <vt:lpstr>Problem : Information Asymmetry for the Farmers in India</vt:lpstr>
      <vt:lpstr>Project Initial Plan</vt:lpstr>
      <vt:lpstr>Solution : Overview</vt:lpstr>
      <vt:lpstr>Product Roadmap</vt:lpstr>
      <vt:lpstr>Putting the Pieces Together - Datasets Used</vt:lpstr>
      <vt:lpstr>Exploratory Data Analysis – Kisan Call Centre Data</vt:lpstr>
      <vt:lpstr>Exploratory Data Analysis – Kisan Call Centre Data</vt:lpstr>
      <vt:lpstr>Exploratory Data Analysis – Pricing Data</vt:lpstr>
      <vt:lpstr>Tested, Not Deployed: Chatbot with Rasa NLU</vt:lpstr>
      <vt:lpstr>Success, In Production: Chatbot with Dialogflow</vt:lpstr>
      <vt:lpstr>Solution Architecture</vt:lpstr>
      <vt:lpstr>Success, In Production: Pricing Data</vt:lpstr>
      <vt:lpstr>Solution User Architecture</vt:lpstr>
      <vt:lpstr>Demo – Component 1 </vt:lpstr>
      <vt:lpstr>Testing Ground on Image Data: Plant Village Data</vt:lpstr>
      <vt:lpstr>Maize Field Images: Northern Light Blight </vt:lpstr>
      <vt:lpstr>Real Model: Maize Field Images – Northern Light Blight </vt:lpstr>
      <vt:lpstr>Summarizing the Challenges</vt:lpstr>
      <vt:lpstr>Way Forward: How this can turn into an actual On - Ground Solution?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Manan Arora</dc:creator>
  <cp:lastModifiedBy>Manan Arora</cp:lastModifiedBy>
  <cp:revision>103</cp:revision>
  <dcterms:created xsi:type="dcterms:W3CDTF">2019-10-14T08:26:19Z</dcterms:created>
  <dcterms:modified xsi:type="dcterms:W3CDTF">2019-12-13T17:27:47Z</dcterms:modified>
</cp:coreProperties>
</file>